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92" r:id="rId2"/>
    <p:sldId id="256" r:id="rId3"/>
    <p:sldId id="258" r:id="rId4"/>
    <p:sldId id="259" r:id="rId5"/>
    <p:sldId id="257" r:id="rId6"/>
    <p:sldId id="260" r:id="rId7"/>
    <p:sldId id="285" r:id="rId8"/>
    <p:sldId id="284" r:id="rId9"/>
    <p:sldId id="294" r:id="rId10"/>
    <p:sldId id="295" r:id="rId11"/>
    <p:sldId id="296" r:id="rId12"/>
    <p:sldId id="297" r:id="rId13"/>
    <p:sldId id="298" r:id="rId14"/>
    <p:sldId id="291" r:id="rId15"/>
    <p:sldId id="278" r:id="rId16"/>
    <p:sldId id="279" r:id="rId17"/>
    <p:sldId id="263" r:id="rId18"/>
    <p:sldId id="280" r:id="rId19"/>
    <p:sldId id="288" r:id="rId20"/>
    <p:sldId id="264" r:id="rId21"/>
    <p:sldId id="282" r:id="rId22"/>
    <p:sldId id="283" r:id="rId23"/>
    <p:sldId id="281" r:id="rId24"/>
    <p:sldId id="268" r:id="rId25"/>
    <p:sldId id="290" r:id="rId26"/>
    <p:sldId id="271" r:id="rId27"/>
    <p:sldId id="266" r:id="rId28"/>
    <p:sldId id="267" r:id="rId29"/>
    <p:sldId id="275" r:id="rId30"/>
    <p:sldId id="273" r:id="rId31"/>
    <p:sldId id="286" r:id="rId32"/>
    <p:sldId id="287" r:id="rId33"/>
    <p:sldId id="299" r:id="rId34"/>
    <p:sldId id="300" r:id="rId35"/>
    <p:sldId id="301" r:id="rId36"/>
    <p:sldId id="302" r:id="rId37"/>
    <p:sldId id="289" r:id="rId38"/>
    <p:sldId id="293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5349" autoAdjust="0"/>
  </p:normalViewPr>
  <p:slideViewPr>
    <p:cSldViewPr snapToGrid="0">
      <p:cViewPr varScale="1">
        <p:scale>
          <a:sx n="58" d="100"/>
          <a:sy n="58" d="100"/>
        </p:scale>
        <p:origin x="136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897896-D2D3-415A-AC98-CFFAC415744B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C827F6-84B7-4CB1-9DAA-7E5FF3D6A45B}">
      <dgm:prSet phldrT="[Text]"/>
      <dgm:spPr/>
      <dgm:t>
        <a:bodyPr/>
        <a:lstStyle/>
        <a:p>
          <a:r>
            <a:rPr lang="en-US" dirty="0" smtClean="0"/>
            <a:t>Submit Code</a:t>
          </a:r>
          <a:endParaRPr lang="en-US" dirty="0"/>
        </a:p>
      </dgm:t>
    </dgm:pt>
    <dgm:pt modelId="{7ECB2341-6841-4600-99F5-293324984D5F}" type="parTrans" cxnId="{F370F4AF-DBE5-420E-9724-99480F91BE88}">
      <dgm:prSet/>
      <dgm:spPr/>
      <dgm:t>
        <a:bodyPr/>
        <a:lstStyle/>
        <a:p>
          <a:endParaRPr lang="en-US"/>
        </a:p>
      </dgm:t>
    </dgm:pt>
    <dgm:pt modelId="{14176F60-4CE7-48EB-8D84-1C201E9F5EB5}" type="sibTrans" cxnId="{F370F4AF-DBE5-420E-9724-99480F91BE88}">
      <dgm:prSet/>
      <dgm:spPr/>
      <dgm:t>
        <a:bodyPr/>
        <a:lstStyle/>
        <a:p>
          <a:endParaRPr lang="en-US"/>
        </a:p>
      </dgm:t>
    </dgm:pt>
    <dgm:pt modelId="{B2F98151-EFB4-4AFB-BB46-FED1647963B9}">
      <dgm:prSet phldrT="[Text]"/>
      <dgm:spPr/>
      <dgm:t>
        <a:bodyPr/>
        <a:lstStyle/>
        <a:p>
          <a:r>
            <a:rPr lang="en-US" dirty="0" smtClean="0"/>
            <a:t>Delivery review to Chef Automate</a:t>
          </a:r>
          <a:endParaRPr lang="en-US" dirty="0"/>
        </a:p>
      </dgm:t>
    </dgm:pt>
    <dgm:pt modelId="{0465F17F-1182-4082-A572-2F6BE345B1E6}" type="parTrans" cxnId="{222AC763-F0DB-4A81-A8EA-C07B37630E4C}">
      <dgm:prSet/>
      <dgm:spPr/>
      <dgm:t>
        <a:bodyPr/>
        <a:lstStyle/>
        <a:p>
          <a:endParaRPr lang="en-US"/>
        </a:p>
      </dgm:t>
    </dgm:pt>
    <dgm:pt modelId="{71475CD3-7161-4941-8844-2795CE25C268}" type="sibTrans" cxnId="{222AC763-F0DB-4A81-A8EA-C07B37630E4C}">
      <dgm:prSet/>
      <dgm:spPr/>
      <dgm:t>
        <a:bodyPr/>
        <a:lstStyle/>
        <a:p>
          <a:endParaRPr lang="en-US"/>
        </a:p>
      </dgm:t>
    </dgm:pt>
    <dgm:pt modelId="{3415A26B-F893-4D36-83CA-10E9C6B279F7}">
      <dgm:prSet phldrT="[Text]"/>
      <dgm:spPr/>
      <dgm:t>
        <a:bodyPr/>
        <a:lstStyle/>
        <a:p>
          <a:r>
            <a:rPr lang="en-US" dirty="0" smtClean="0"/>
            <a:t>Code is tested for syntax</a:t>
          </a:r>
          <a:endParaRPr lang="en-US" dirty="0"/>
        </a:p>
      </dgm:t>
    </dgm:pt>
    <dgm:pt modelId="{B47989B9-7071-4889-80AB-FF5C8B5B6CAD}" type="parTrans" cxnId="{09D93C92-0B81-4773-A0CC-93EBD37E1C4C}">
      <dgm:prSet/>
      <dgm:spPr/>
      <dgm:t>
        <a:bodyPr/>
        <a:lstStyle/>
        <a:p>
          <a:endParaRPr lang="en-US"/>
        </a:p>
      </dgm:t>
    </dgm:pt>
    <dgm:pt modelId="{CEE7721F-BE4E-459F-85A8-1C7AD7731552}" type="sibTrans" cxnId="{09D93C92-0B81-4773-A0CC-93EBD37E1C4C}">
      <dgm:prSet/>
      <dgm:spPr/>
      <dgm:t>
        <a:bodyPr/>
        <a:lstStyle/>
        <a:p>
          <a:endParaRPr lang="en-US"/>
        </a:p>
      </dgm:t>
    </dgm:pt>
    <dgm:pt modelId="{0CD5D0B2-8A21-4009-91BA-D1EAC764405D}">
      <dgm:prSet phldrT="[Text]"/>
      <dgm:spPr/>
      <dgm:t>
        <a:bodyPr/>
        <a:lstStyle/>
        <a:p>
          <a:r>
            <a:rPr lang="en-US" dirty="0" smtClean="0"/>
            <a:t>Merged to </a:t>
          </a:r>
          <a:r>
            <a:rPr lang="en-US" dirty="0" err="1" smtClean="0"/>
            <a:t>BitBucket</a:t>
          </a:r>
          <a:endParaRPr lang="en-US" dirty="0"/>
        </a:p>
      </dgm:t>
    </dgm:pt>
    <dgm:pt modelId="{0EAB325D-8011-4958-8586-361DB8BF0A6C}" type="parTrans" cxnId="{FAC75936-E52A-4B21-B4F1-27D8BF7325ED}">
      <dgm:prSet/>
      <dgm:spPr/>
      <dgm:t>
        <a:bodyPr/>
        <a:lstStyle/>
        <a:p>
          <a:endParaRPr lang="en-US"/>
        </a:p>
      </dgm:t>
    </dgm:pt>
    <dgm:pt modelId="{A65D6440-084C-405F-82E6-B3BCDDD8CBE1}" type="sibTrans" cxnId="{FAC75936-E52A-4B21-B4F1-27D8BF7325ED}">
      <dgm:prSet/>
      <dgm:spPr/>
      <dgm:t>
        <a:bodyPr/>
        <a:lstStyle/>
        <a:p>
          <a:endParaRPr lang="en-US"/>
        </a:p>
      </dgm:t>
    </dgm:pt>
    <dgm:pt modelId="{8E885202-13C9-41C6-A2D7-C268116EC9BA}">
      <dgm:prSet phldrT="[Text]"/>
      <dgm:spPr/>
      <dgm:t>
        <a:bodyPr/>
        <a:lstStyle/>
        <a:p>
          <a:r>
            <a:rPr lang="en-US" dirty="0" smtClean="0"/>
            <a:t>Code is built and tested</a:t>
          </a:r>
          <a:endParaRPr lang="en-US" dirty="0"/>
        </a:p>
      </dgm:t>
    </dgm:pt>
    <dgm:pt modelId="{DDF527E3-939E-491F-947B-29CA97032A81}" type="parTrans" cxnId="{4D9630EB-16D5-4AC4-A06E-089390C3F4AC}">
      <dgm:prSet/>
      <dgm:spPr/>
      <dgm:t>
        <a:bodyPr/>
        <a:lstStyle/>
        <a:p>
          <a:endParaRPr lang="en-US"/>
        </a:p>
      </dgm:t>
    </dgm:pt>
    <dgm:pt modelId="{BDB84777-5D45-4268-A1A6-F8F8D27660AB}" type="sibTrans" cxnId="{4D9630EB-16D5-4AC4-A06E-089390C3F4AC}">
      <dgm:prSet/>
      <dgm:spPr/>
      <dgm:t>
        <a:bodyPr/>
        <a:lstStyle/>
        <a:p>
          <a:endParaRPr lang="en-US"/>
        </a:p>
      </dgm:t>
    </dgm:pt>
    <dgm:pt modelId="{8388708C-8428-418F-99A8-241085C83BC9}">
      <dgm:prSet phldrT="[Text]"/>
      <dgm:spPr/>
      <dgm:t>
        <a:bodyPr/>
        <a:lstStyle/>
        <a:p>
          <a:r>
            <a:rPr lang="en-US" dirty="0" smtClean="0"/>
            <a:t>Pushed To </a:t>
          </a:r>
          <a:r>
            <a:rPr lang="en-US" dirty="0" err="1" smtClean="0"/>
            <a:t>Artifactory</a:t>
          </a:r>
          <a:r>
            <a:rPr lang="en-US" dirty="0" smtClean="0"/>
            <a:t> after tests are passed</a:t>
          </a:r>
          <a:endParaRPr lang="en-US" dirty="0"/>
        </a:p>
      </dgm:t>
    </dgm:pt>
    <dgm:pt modelId="{0387142D-92AC-4D09-998C-AA78B8FD15FB}" type="parTrans" cxnId="{79F4C59E-1D8E-4954-8244-AB56AF13184A}">
      <dgm:prSet/>
      <dgm:spPr/>
      <dgm:t>
        <a:bodyPr/>
        <a:lstStyle/>
        <a:p>
          <a:endParaRPr lang="en-US"/>
        </a:p>
      </dgm:t>
    </dgm:pt>
    <dgm:pt modelId="{DC4573AE-F5C8-40C6-A1DD-9449991AB202}" type="sibTrans" cxnId="{79F4C59E-1D8E-4954-8244-AB56AF13184A}">
      <dgm:prSet/>
      <dgm:spPr/>
      <dgm:t>
        <a:bodyPr/>
        <a:lstStyle/>
        <a:p>
          <a:endParaRPr lang="en-US"/>
        </a:p>
      </dgm:t>
    </dgm:pt>
    <dgm:pt modelId="{1218F2BA-4469-4B46-A27C-B2C0B1CAD98E}">
      <dgm:prSet/>
      <dgm:spPr/>
      <dgm:t>
        <a:bodyPr/>
        <a:lstStyle/>
        <a:p>
          <a:r>
            <a:rPr lang="en-US" dirty="0" smtClean="0"/>
            <a:t>Artifact is Deployed</a:t>
          </a:r>
          <a:endParaRPr lang="en-US" dirty="0"/>
        </a:p>
      </dgm:t>
    </dgm:pt>
    <dgm:pt modelId="{DA88CBD6-E5FF-4705-8199-ED3E91D115A4}" type="parTrans" cxnId="{933ACB12-B85B-47FC-B02F-B2302292BF22}">
      <dgm:prSet/>
      <dgm:spPr/>
      <dgm:t>
        <a:bodyPr/>
        <a:lstStyle/>
        <a:p>
          <a:endParaRPr lang="en-US"/>
        </a:p>
      </dgm:t>
    </dgm:pt>
    <dgm:pt modelId="{245D2E60-AC3D-4121-A6E8-0DCE12704EA6}" type="sibTrans" cxnId="{933ACB12-B85B-47FC-B02F-B2302292BF22}">
      <dgm:prSet/>
      <dgm:spPr/>
      <dgm:t>
        <a:bodyPr/>
        <a:lstStyle/>
        <a:p>
          <a:endParaRPr lang="en-US"/>
        </a:p>
      </dgm:t>
    </dgm:pt>
    <dgm:pt modelId="{BC3F2262-1781-425B-9679-BAE17A4AB104}">
      <dgm:prSet/>
      <dgm:spPr/>
      <dgm:t>
        <a:bodyPr/>
        <a:lstStyle/>
        <a:p>
          <a:r>
            <a:rPr lang="en-US" dirty="0" smtClean="0"/>
            <a:t>Chef delivers code to the selected environment</a:t>
          </a:r>
          <a:endParaRPr lang="en-US" dirty="0"/>
        </a:p>
      </dgm:t>
    </dgm:pt>
    <dgm:pt modelId="{D724A7F4-3AFA-4FB0-8CAA-511CA6ACA7A3}" type="parTrans" cxnId="{D7121AD4-2145-43FE-94ED-7BDDD2602A70}">
      <dgm:prSet/>
      <dgm:spPr/>
      <dgm:t>
        <a:bodyPr/>
        <a:lstStyle/>
        <a:p>
          <a:endParaRPr lang="en-US"/>
        </a:p>
      </dgm:t>
    </dgm:pt>
    <dgm:pt modelId="{F9A592FB-D076-494E-AA79-8BFB67EF0332}" type="sibTrans" cxnId="{D7121AD4-2145-43FE-94ED-7BDDD2602A70}">
      <dgm:prSet/>
      <dgm:spPr/>
      <dgm:t>
        <a:bodyPr/>
        <a:lstStyle/>
        <a:p>
          <a:endParaRPr lang="en-US"/>
        </a:p>
      </dgm:t>
    </dgm:pt>
    <dgm:pt modelId="{804D822D-9045-41B2-BC96-CED15EB8A263}" type="pres">
      <dgm:prSet presAssocID="{A5897896-D2D3-415A-AC98-CFFAC415744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37AC81C-EBC8-441D-8579-573A350006E5}" type="pres">
      <dgm:prSet presAssocID="{D7C827F6-84B7-4CB1-9DAA-7E5FF3D6A45B}" presName="composite" presStyleCnt="0"/>
      <dgm:spPr/>
    </dgm:pt>
    <dgm:pt modelId="{D62A2FA2-0AE6-434D-9317-D04311602C80}" type="pres">
      <dgm:prSet presAssocID="{D7C827F6-84B7-4CB1-9DAA-7E5FF3D6A45B}" presName="par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7AE64C-D097-4464-8EEA-387D8E4CA1EB}" type="pres">
      <dgm:prSet presAssocID="{D7C827F6-84B7-4CB1-9DAA-7E5FF3D6A45B}" presName="parSh" presStyleLbl="node1" presStyleIdx="0" presStyleCnt="4"/>
      <dgm:spPr/>
      <dgm:t>
        <a:bodyPr/>
        <a:lstStyle/>
        <a:p>
          <a:endParaRPr lang="en-US"/>
        </a:p>
      </dgm:t>
    </dgm:pt>
    <dgm:pt modelId="{59F2EFD8-F7B0-4A11-BA8C-F5DFCEAECDF0}" type="pres">
      <dgm:prSet presAssocID="{D7C827F6-84B7-4CB1-9DAA-7E5FF3D6A45B}" presName="desTx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B2FB47-3AAD-425E-8E0B-D7A0ACDBAC8F}" type="pres">
      <dgm:prSet presAssocID="{14176F60-4CE7-48EB-8D84-1C201E9F5EB5}" presName="sibTrans" presStyleLbl="sibTrans2D1" presStyleIdx="0" presStyleCnt="3"/>
      <dgm:spPr/>
      <dgm:t>
        <a:bodyPr/>
        <a:lstStyle/>
        <a:p>
          <a:endParaRPr lang="en-US"/>
        </a:p>
      </dgm:t>
    </dgm:pt>
    <dgm:pt modelId="{6A161C38-009C-41E2-9DE7-969CDF510564}" type="pres">
      <dgm:prSet presAssocID="{14176F60-4CE7-48EB-8D84-1C201E9F5EB5}" presName="connTx" presStyleLbl="sibTrans2D1" presStyleIdx="0" presStyleCnt="3"/>
      <dgm:spPr/>
      <dgm:t>
        <a:bodyPr/>
        <a:lstStyle/>
        <a:p>
          <a:endParaRPr lang="en-US"/>
        </a:p>
      </dgm:t>
    </dgm:pt>
    <dgm:pt modelId="{4631E143-DA1B-42E2-BE6A-31C586A51C94}" type="pres">
      <dgm:prSet presAssocID="{3415A26B-F893-4D36-83CA-10E9C6B279F7}" presName="composite" presStyleCnt="0"/>
      <dgm:spPr/>
    </dgm:pt>
    <dgm:pt modelId="{3DCA9785-4527-46CA-AD47-F1F1E794D231}" type="pres">
      <dgm:prSet presAssocID="{3415A26B-F893-4D36-83CA-10E9C6B279F7}" presName="par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4EF717-6B67-4011-AB13-015BE6FCE3D5}" type="pres">
      <dgm:prSet presAssocID="{3415A26B-F893-4D36-83CA-10E9C6B279F7}" presName="parSh" presStyleLbl="node1" presStyleIdx="1" presStyleCnt="4"/>
      <dgm:spPr/>
      <dgm:t>
        <a:bodyPr/>
        <a:lstStyle/>
        <a:p>
          <a:endParaRPr lang="en-US"/>
        </a:p>
      </dgm:t>
    </dgm:pt>
    <dgm:pt modelId="{29047796-D269-495D-B6D3-E36730E64450}" type="pres">
      <dgm:prSet presAssocID="{3415A26B-F893-4D36-83CA-10E9C6B279F7}" presName="desTx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11C911-58F2-4C32-859B-32AA41C4E64A}" type="pres">
      <dgm:prSet presAssocID="{CEE7721F-BE4E-459F-85A8-1C7AD7731552}" presName="sibTrans" presStyleLbl="sibTrans2D1" presStyleIdx="1" presStyleCnt="3"/>
      <dgm:spPr/>
      <dgm:t>
        <a:bodyPr/>
        <a:lstStyle/>
        <a:p>
          <a:endParaRPr lang="en-US"/>
        </a:p>
      </dgm:t>
    </dgm:pt>
    <dgm:pt modelId="{E24E28E4-B730-4A5A-AD4E-6E00345E7CB5}" type="pres">
      <dgm:prSet presAssocID="{CEE7721F-BE4E-459F-85A8-1C7AD7731552}" presName="connTx" presStyleLbl="sibTrans2D1" presStyleIdx="1" presStyleCnt="3"/>
      <dgm:spPr/>
      <dgm:t>
        <a:bodyPr/>
        <a:lstStyle/>
        <a:p>
          <a:endParaRPr lang="en-US"/>
        </a:p>
      </dgm:t>
    </dgm:pt>
    <dgm:pt modelId="{72E2F386-1C38-4610-8621-736BD58BD621}" type="pres">
      <dgm:prSet presAssocID="{8E885202-13C9-41C6-A2D7-C268116EC9BA}" presName="composite" presStyleCnt="0"/>
      <dgm:spPr/>
    </dgm:pt>
    <dgm:pt modelId="{36A7B761-00FC-4EE6-860F-DC9C19435F8A}" type="pres">
      <dgm:prSet presAssocID="{8E885202-13C9-41C6-A2D7-C268116EC9BA}" presName="par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AADF5B-2807-48C5-9F27-004083B4F93F}" type="pres">
      <dgm:prSet presAssocID="{8E885202-13C9-41C6-A2D7-C268116EC9BA}" presName="parSh" presStyleLbl="node1" presStyleIdx="2" presStyleCnt="4"/>
      <dgm:spPr/>
      <dgm:t>
        <a:bodyPr/>
        <a:lstStyle/>
        <a:p>
          <a:endParaRPr lang="en-US"/>
        </a:p>
      </dgm:t>
    </dgm:pt>
    <dgm:pt modelId="{8B399142-A631-4F47-ADE2-16E103C9FDA2}" type="pres">
      <dgm:prSet presAssocID="{8E885202-13C9-41C6-A2D7-C268116EC9BA}" presName="desTx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5198FA-7274-448A-B70D-C853A5E17AC4}" type="pres">
      <dgm:prSet presAssocID="{BDB84777-5D45-4268-A1A6-F8F8D27660AB}" presName="sibTrans" presStyleLbl="sibTrans2D1" presStyleIdx="2" presStyleCnt="3"/>
      <dgm:spPr/>
      <dgm:t>
        <a:bodyPr/>
        <a:lstStyle/>
        <a:p>
          <a:endParaRPr lang="en-US"/>
        </a:p>
      </dgm:t>
    </dgm:pt>
    <dgm:pt modelId="{1C323AC2-105C-43AE-89C8-FB1C2D479677}" type="pres">
      <dgm:prSet presAssocID="{BDB84777-5D45-4268-A1A6-F8F8D27660AB}" presName="connTx" presStyleLbl="sibTrans2D1" presStyleIdx="2" presStyleCnt="3"/>
      <dgm:spPr/>
      <dgm:t>
        <a:bodyPr/>
        <a:lstStyle/>
        <a:p>
          <a:endParaRPr lang="en-US"/>
        </a:p>
      </dgm:t>
    </dgm:pt>
    <dgm:pt modelId="{BC46EE2B-520D-4298-B3B5-8E722B27E578}" type="pres">
      <dgm:prSet presAssocID="{1218F2BA-4469-4B46-A27C-B2C0B1CAD98E}" presName="composite" presStyleCnt="0"/>
      <dgm:spPr/>
    </dgm:pt>
    <dgm:pt modelId="{52837241-4A97-4D94-98DC-9187AD086AC4}" type="pres">
      <dgm:prSet presAssocID="{1218F2BA-4469-4B46-A27C-B2C0B1CAD98E}" presName="par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196204-8535-44F1-AB3B-AC224F1DC044}" type="pres">
      <dgm:prSet presAssocID="{1218F2BA-4469-4B46-A27C-B2C0B1CAD98E}" presName="parSh" presStyleLbl="node1" presStyleIdx="3" presStyleCnt="4"/>
      <dgm:spPr/>
      <dgm:t>
        <a:bodyPr/>
        <a:lstStyle/>
        <a:p>
          <a:endParaRPr lang="en-US"/>
        </a:p>
      </dgm:t>
    </dgm:pt>
    <dgm:pt modelId="{731684BC-1DD3-4344-82BB-5DD25CC698CF}" type="pres">
      <dgm:prSet presAssocID="{1218F2BA-4469-4B46-A27C-B2C0B1CAD98E}" presName="desTx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07C6CFF-A9E1-49BB-9322-84A1D574A2B3}" type="presOf" srcId="{1218F2BA-4469-4B46-A27C-B2C0B1CAD98E}" destId="{00196204-8535-44F1-AB3B-AC224F1DC044}" srcOrd="1" destOrd="0" presId="urn:microsoft.com/office/officeart/2005/8/layout/process3"/>
    <dgm:cxn modelId="{650B8571-26E1-49C5-AD7A-FDD7DC105F53}" type="presOf" srcId="{0CD5D0B2-8A21-4009-91BA-D1EAC764405D}" destId="{29047796-D269-495D-B6D3-E36730E64450}" srcOrd="0" destOrd="0" presId="urn:microsoft.com/office/officeart/2005/8/layout/process3"/>
    <dgm:cxn modelId="{D7121AD4-2145-43FE-94ED-7BDDD2602A70}" srcId="{1218F2BA-4469-4B46-A27C-B2C0B1CAD98E}" destId="{BC3F2262-1781-425B-9679-BAE17A4AB104}" srcOrd="0" destOrd="0" parTransId="{D724A7F4-3AFA-4FB0-8CAA-511CA6ACA7A3}" sibTransId="{F9A592FB-D076-494E-AA79-8BFB67EF0332}"/>
    <dgm:cxn modelId="{08DDA20C-65ED-48F9-84B2-AA8F6197DE48}" type="presOf" srcId="{14176F60-4CE7-48EB-8D84-1C201E9F5EB5}" destId="{E5B2FB47-3AAD-425E-8E0B-D7A0ACDBAC8F}" srcOrd="0" destOrd="0" presId="urn:microsoft.com/office/officeart/2005/8/layout/process3"/>
    <dgm:cxn modelId="{4C32D3E3-2C04-4BC7-9C90-5F4CCFC30553}" type="presOf" srcId="{D7C827F6-84B7-4CB1-9DAA-7E5FF3D6A45B}" destId="{D62A2FA2-0AE6-434D-9317-D04311602C80}" srcOrd="0" destOrd="0" presId="urn:microsoft.com/office/officeart/2005/8/layout/process3"/>
    <dgm:cxn modelId="{249CA061-444F-4EC4-AB70-2D076E604F9D}" type="presOf" srcId="{CEE7721F-BE4E-459F-85A8-1C7AD7731552}" destId="{E811C911-58F2-4C32-859B-32AA41C4E64A}" srcOrd="0" destOrd="0" presId="urn:microsoft.com/office/officeart/2005/8/layout/process3"/>
    <dgm:cxn modelId="{AA127AC3-A2D5-45F2-B72F-3702BB88CB10}" type="presOf" srcId="{B2F98151-EFB4-4AFB-BB46-FED1647963B9}" destId="{59F2EFD8-F7B0-4A11-BA8C-F5DFCEAECDF0}" srcOrd="0" destOrd="0" presId="urn:microsoft.com/office/officeart/2005/8/layout/process3"/>
    <dgm:cxn modelId="{FAC75936-E52A-4B21-B4F1-27D8BF7325ED}" srcId="{3415A26B-F893-4D36-83CA-10E9C6B279F7}" destId="{0CD5D0B2-8A21-4009-91BA-D1EAC764405D}" srcOrd="0" destOrd="0" parTransId="{0EAB325D-8011-4958-8586-361DB8BF0A6C}" sibTransId="{A65D6440-084C-405F-82E6-B3BCDDD8CBE1}"/>
    <dgm:cxn modelId="{057AE6C7-C4CC-4DB7-8C50-9F1CAA139C67}" type="presOf" srcId="{BC3F2262-1781-425B-9679-BAE17A4AB104}" destId="{731684BC-1DD3-4344-82BB-5DD25CC698CF}" srcOrd="0" destOrd="0" presId="urn:microsoft.com/office/officeart/2005/8/layout/process3"/>
    <dgm:cxn modelId="{EA85D5B7-88A7-4787-B0F7-128288F70F76}" type="presOf" srcId="{3415A26B-F893-4D36-83CA-10E9C6B279F7}" destId="{3DCA9785-4527-46CA-AD47-F1F1E794D231}" srcOrd="0" destOrd="0" presId="urn:microsoft.com/office/officeart/2005/8/layout/process3"/>
    <dgm:cxn modelId="{B2A929D8-97A6-4A51-957D-F4A55B087983}" type="presOf" srcId="{A5897896-D2D3-415A-AC98-CFFAC415744B}" destId="{804D822D-9045-41B2-BC96-CED15EB8A263}" srcOrd="0" destOrd="0" presId="urn:microsoft.com/office/officeart/2005/8/layout/process3"/>
    <dgm:cxn modelId="{6363515E-6828-47CE-BBFF-AB431EF21464}" type="presOf" srcId="{BDB84777-5D45-4268-A1A6-F8F8D27660AB}" destId="{E55198FA-7274-448A-B70D-C853A5E17AC4}" srcOrd="0" destOrd="0" presId="urn:microsoft.com/office/officeart/2005/8/layout/process3"/>
    <dgm:cxn modelId="{EB690BAA-0DB1-4413-940D-97D2E1267DB3}" type="presOf" srcId="{8388708C-8428-418F-99A8-241085C83BC9}" destId="{8B399142-A631-4F47-ADE2-16E103C9FDA2}" srcOrd="0" destOrd="0" presId="urn:microsoft.com/office/officeart/2005/8/layout/process3"/>
    <dgm:cxn modelId="{222AC763-F0DB-4A81-A8EA-C07B37630E4C}" srcId="{D7C827F6-84B7-4CB1-9DAA-7E5FF3D6A45B}" destId="{B2F98151-EFB4-4AFB-BB46-FED1647963B9}" srcOrd="0" destOrd="0" parTransId="{0465F17F-1182-4082-A572-2F6BE345B1E6}" sibTransId="{71475CD3-7161-4941-8844-2795CE25C268}"/>
    <dgm:cxn modelId="{F370F4AF-DBE5-420E-9724-99480F91BE88}" srcId="{A5897896-D2D3-415A-AC98-CFFAC415744B}" destId="{D7C827F6-84B7-4CB1-9DAA-7E5FF3D6A45B}" srcOrd="0" destOrd="0" parTransId="{7ECB2341-6841-4600-99F5-293324984D5F}" sibTransId="{14176F60-4CE7-48EB-8D84-1C201E9F5EB5}"/>
    <dgm:cxn modelId="{158DE1E1-426D-451A-AEFE-2F68617B978B}" type="presOf" srcId="{CEE7721F-BE4E-459F-85A8-1C7AD7731552}" destId="{E24E28E4-B730-4A5A-AD4E-6E00345E7CB5}" srcOrd="1" destOrd="0" presId="urn:microsoft.com/office/officeart/2005/8/layout/process3"/>
    <dgm:cxn modelId="{BCAAFAF2-9426-42A6-8F12-8DD29DB79466}" type="presOf" srcId="{D7C827F6-84B7-4CB1-9DAA-7E5FF3D6A45B}" destId="{607AE64C-D097-4464-8EEA-387D8E4CA1EB}" srcOrd="1" destOrd="0" presId="urn:microsoft.com/office/officeart/2005/8/layout/process3"/>
    <dgm:cxn modelId="{4D9630EB-16D5-4AC4-A06E-089390C3F4AC}" srcId="{A5897896-D2D3-415A-AC98-CFFAC415744B}" destId="{8E885202-13C9-41C6-A2D7-C268116EC9BA}" srcOrd="2" destOrd="0" parTransId="{DDF527E3-939E-491F-947B-29CA97032A81}" sibTransId="{BDB84777-5D45-4268-A1A6-F8F8D27660AB}"/>
    <dgm:cxn modelId="{4AFF68AD-7B58-4AA7-9825-C983F16B6667}" type="presOf" srcId="{BDB84777-5D45-4268-A1A6-F8F8D27660AB}" destId="{1C323AC2-105C-43AE-89C8-FB1C2D479677}" srcOrd="1" destOrd="0" presId="urn:microsoft.com/office/officeart/2005/8/layout/process3"/>
    <dgm:cxn modelId="{79F4C59E-1D8E-4954-8244-AB56AF13184A}" srcId="{8E885202-13C9-41C6-A2D7-C268116EC9BA}" destId="{8388708C-8428-418F-99A8-241085C83BC9}" srcOrd="0" destOrd="0" parTransId="{0387142D-92AC-4D09-998C-AA78B8FD15FB}" sibTransId="{DC4573AE-F5C8-40C6-A1DD-9449991AB202}"/>
    <dgm:cxn modelId="{D7133B6D-0797-4D84-A151-738250BCC439}" type="presOf" srcId="{3415A26B-F893-4D36-83CA-10E9C6B279F7}" destId="{554EF717-6B67-4011-AB13-015BE6FCE3D5}" srcOrd="1" destOrd="0" presId="urn:microsoft.com/office/officeart/2005/8/layout/process3"/>
    <dgm:cxn modelId="{933ACB12-B85B-47FC-B02F-B2302292BF22}" srcId="{A5897896-D2D3-415A-AC98-CFFAC415744B}" destId="{1218F2BA-4469-4B46-A27C-B2C0B1CAD98E}" srcOrd="3" destOrd="0" parTransId="{DA88CBD6-E5FF-4705-8199-ED3E91D115A4}" sibTransId="{245D2E60-AC3D-4121-A6E8-0DCE12704EA6}"/>
    <dgm:cxn modelId="{9C13D3C4-66CB-4E75-B119-3CE47E77FBC9}" type="presOf" srcId="{8E885202-13C9-41C6-A2D7-C268116EC9BA}" destId="{36A7B761-00FC-4EE6-860F-DC9C19435F8A}" srcOrd="0" destOrd="0" presId="urn:microsoft.com/office/officeart/2005/8/layout/process3"/>
    <dgm:cxn modelId="{09D93C92-0B81-4773-A0CC-93EBD37E1C4C}" srcId="{A5897896-D2D3-415A-AC98-CFFAC415744B}" destId="{3415A26B-F893-4D36-83CA-10E9C6B279F7}" srcOrd="1" destOrd="0" parTransId="{B47989B9-7071-4889-80AB-FF5C8B5B6CAD}" sibTransId="{CEE7721F-BE4E-459F-85A8-1C7AD7731552}"/>
    <dgm:cxn modelId="{4E44343C-7B08-4203-BEFF-45B06D1FE740}" type="presOf" srcId="{8E885202-13C9-41C6-A2D7-C268116EC9BA}" destId="{CEAADF5B-2807-48C5-9F27-004083B4F93F}" srcOrd="1" destOrd="0" presId="urn:microsoft.com/office/officeart/2005/8/layout/process3"/>
    <dgm:cxn modelId="{A6502F23-9D6D-458F-A6AB-D3AFB6561A05}" type="presOf" srcId="{1218F2BA-4469-4B46-A27C-B2C0B1CAD98E}" destId="{52837241-4A97-4D94-98DC-9187AD086AC4}" srcOrd="0" destOrd="0" presId="urn:microsoft.com/office/officeart/2005/8/layout/process3"/>
    <dgm:cxn modelId="{A80993A5-DAB0-4FF1-8E93-7C9902C43F6A}" type="presOf" srcId="{14176F60-4CE7-48EB-8D84-1C201E9F5EB5}" destId="{6A161C38-009C-41E2-9DE7-969CDF510564}" srcOrd="1" destOrd="0" presId="urn:microsoft.com/office/officeart/2005/8/layout/process3"/>
    <dgm:cxn modelId="{6720D083-D373-4F89-9261-189ED4309E7C}" type="presParOf" srcId="{804D822D-9045-41B2-BC96-CED15EB8A263}" destId="{E37AC81C-EBC8-441D-8579-573A350006E5}" srcOrd="0" destOrd="0" presId="urn:microsoft.com/office/officeart/2005/8/layout/process3"/>
    <dgm:cxn modelId="{AD6CD41F-9C22-4960-BC39-572199BF05BF}" type="presParOf" srcId="{E37AC81C-EBC8-441D-8579-573A350006E5}" destId="{D62A2FA2-0AE6-434D-9317-D04311602C80}" srcOrd="0" destOrd="0" presId="urn:microsoft.com/office/officeart/2005/8/layout/process3"/>
    <dgm:cxn modelId="{AD0DF845-37AA-408F-93CC-81658E9EE750}" type="presParOf" srcId="{E37AC81C-EBC8-441D-8579-573A350006E5}" destId="{607AE64C-D097-4464-8EEA-387D8E4CA1EB}" srcOrd="1" destOrd="0" presId="urn:microsoft.com/office/officeart/2005/8/layout/process3"/>
    <dgm:cxn modelId="{C3DB9C93-D336-4738-AF6A-A8C0ABB09BDD}" type="presParOf" srcId="{E37AC81C-EBC8-441D-8579-573A350006E5}" destId="{59F2EFD8-F7B0-4A11-BA8C-F5DFCEAECDF0}" srcOrd="2" destOrd="0" presId="urn:microsoft.com/office/officeart/2005/8/layout/process3"/>
    <dgm:cxn modelId="{EB239689-E3B3-4D75-858C-DD61BD09699B}" type="presParOf" srcId="{804D822D-9045-41B2-BC96-CED15EB8A263}" destId="{E5B2FB47-3AAD-425E-8E0B-D7A0ACDBAC8F}" srcOrd="1" destOrd="0" presId="urn:microsoft.com/office/officeart/2005/8/layout/process3"/>
    <dgm:cxn modelId="{67B7E0FE-B1EA-43C8-BF81-96EB19BE8121}" type="presParOf" srcId="{E5B2FB47-3AAD-425E-8E0B-D7A0ACDBAC8F}" destId="{6A161C38-009C-41E2-9DE7-969CDF510564}" srcOrd="0" destOrd="0" presId="urn:microsoft.com/office/officeart/2005/8/layout/process3"/>
    <dgm:cxn modelId="{808BC2A9-6F7A-4537-94E6-A1AA0349A98E}" type="presParOf" srcId="{804D822D-9045-41B2-BC96-CED15EB8A263}" destId="{4631E143-DA1B-42E2-BE6A-31C586A51C94}" srcOrd="2" destOrd="0" presId="urn:microsoft.com/office/officeart/2005/8/layout/process3"/>
    <dgm:cxn modelId="{31F7073B-A540-41C5-829C-EC7B1CC94B52}" type="presParOf" srcId="{4631E143-DA1B-42E2-BE6A-31C586A51C94}" destId="{3DCA9785-4527-46CA-AD47-F1F1E794D231}" srcOrd="0" destOrd="0" presId="urn:microsoft.com/office/officeart/2005/8/layout/process3"/>
    <dgm:cxn modelId="{E60F8EC1-5C47-4B8D-9DCE-3DA08170BBE6}" type="presParOf" srcId="{4631E143-DA1B-42E2-BE6A-31C586A51C94}" destId="{554EF717-6B67-4011-AB13-015BE6FCE3D5}" srcOrd="1" destOrd="0" presId="urn:microsoft.com/office/officeart/2005/8/layout/process3"/>
    <dgm:cxn modelId="{11522E0C-3237-4761-BB3A-437C696864F0}" type="presParOf" srcId="{4631E143-DA1B-42E2-BE6A-31C586A51C94}" destId="{29047796-D269-495D-B6D3-E36730E64450}" srcOrd="2" destOrd="0" presId="urn:microsoft.com/office/officeart/2005/8/layout/process3"/>
    <dgm:cxn modelId="{8289AA97-9B02-4122-91F6-1A6ACD8C4B83}" type="presParOf" srcId="{804D822D-9045-41B2-BC96-CED15EB8A263}" destId="{E811C911-58F2-4C32-859B-32AA41C4E64A}" srcOrd="3" destOrd="0" presId="urn:microsoft.com/office/officeart/2005/8/layout/process3"/>
    <dgm:cxn modelId="{0C3D141B-0CA5-4AAD-A46E-3C3D8CDA9FB1}" type="presParOf" srcId="{E811C911-58F2-4C32-859B-32AA41C4E64A}" destId="{E24E28E4-B730-4A5A-AD4E-6E00345E7CB5}" srcOrd="0" destOrd="0" presId="urn:microsoft.com/office/officeart/2005/8/layout/process3"/>
    <dgm:cxn modelId="{4897EA24-2511-42BA-8B53-44724D19DBA3}" type="presParOf" srcId="{804D822D-9045-41B2-BC96-CED15EB8A263}" destId="{72E2F386-1C38-4610-8621-736BD58BD621}" srcOrd="4" destOrd="0" presId="urn:microsoft.com/office/officeart/2005/8/layout/process3"/>
    <dgm:cxn modelId="{E540C223-21A5-40DC-8D19-9FD848A0E0AA}" type="presParOf" srcId="{72E2F386-1C38-4610-8621-736BD58BD621}" destId="{36A7B761-00FC-4EE6-860F-DC9C19435F8A}" srcOrd="0" destOrd="0" presId="urn:microsoft.com/office/officeart/2005/8/layout/process3"/>
    <dgm:cxn modelId="{20E0D3A3-7069-4F95-B29F-B3A693F6AADB}" type="presParOf" srcId="{72E2F386-1C38-4610-8621-736BD58BD621}" destId="{CEAADF5B-2807-48C5-9F27-004083B4F93F}" srcOrd="1" destOrd="0" presId="urn:microsoft.com/office/officeart/2005/8/layout/process3"/>
    <dgm:cxn modelId="{01F37A7C-5D47-466A-B04C-1877E9F70837}" type="presParOf" srcId="{72E2F386-1C38-4610-8621-736BD58BD621}" destId="{8B399142-A631-4F47-ADE2-16E103C9FDA2}" srcOrd="2" destOrd="0" presId="urn:microsoft.com/office/officeart/2005/8/layout/process3"/>
    <dgm:cxn modelId="{9BF1987D-D070-4BC6-9EEF-54F560E83CE5}" type="presParOf" srcId="{804D822D-9045-41B2-BC96-CED15EB8A263}" destId="{E55198FA-7274-448A-B70D-C853A5E17AC4}" srcOrd="5" destOrd="0" presId="urn:microsoft.com/office/officeart/2005/8/layout/process3"/>
    <dgm:cxn modelId="{244692F9-77ED-4710-B8CF-E60539D62B87}" type="presParOf" srcId="{E55198FA-7274-448A-B70D-C853A5E17AC4}" destId="{1C323AC2-105C-43AE-89C8-FB1C2D479677}" srcOrd="0" destOrd="0" presId="urn:microsoft.com/office/officeart/2005/8/layout/process3"/>
    <dgm:cxn modelId="{F3F6F8DF-A1BE-4AE6-8CE8-C9C36724846A}" type="presParOf" srcId="{804D822D-9045-41B2-BC96-CED15EB8A263}" destId="{BC46EE2B-520D-4298-B3B5-8E722B27E578}" srcOrd="6" destOrd="0" presId="urn:microsoft.com/office/officeart/2005/8/layout/process3"/>
    <dgm:cxn modelId="{337AFD7D-59BF-43BB-8B9D-B76C88F57F5A}" type="presParOf" srcId="{BC46EE2B-520D-4298-B3B5-8E722B27E578}" destId="{52837241-4A97-4D94-98DC-9187AD086AC4}" srcOrd="0" destOrd="0" presId="urn:microsoft.com/office/officeart/2005/8/layout/process3"/>
    <dgm:cxn modelId="{79F0EA8D-6EFC-4B5D-B4A5-936E8F55364A}" type="presParOf" srcId="{BC46EE2B-520D-4298-B3B5-8E722B27E578}" destId="{00196204-8535-44F1-AB3B-AC224F1DC044}" srcOrd="1" destOrd="0" presId="urn:microsoft.com/office/officeart/2005/8/layout/process3"/>
    <dgm:cxn modelId="{A6B10D48-A63E-4C57-B148-962E65308406}" type="presParOf" srcId="{BC46EE2B-520D-4298-B3B5-8E722B27E578}" destId="{731684BC-1DD3-4344-82BB-5DD25CC698CF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7AE64C-D097-4464-8EEA-387D8E4CA1EB}">
      <dsp:nvSpPr>
        <dsp:cNvPr id="0" name=""/>
        <dsp:cNvSpPr/>
      </dsp:nvSpPr>
      <dsp:spPr>
        <a:xfrm>
          <a:off x="1360" y="1733869"/>
          <a:ext cx="1709871" cy="9985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Submit Code</a:t>
          </a:r>
          <a:endParaRPr lang="en-US" sz="1700" kern="1200" dirty="0"/>
        </a:p>
      </dsp:txBody>
      <dsp:txXfrm>
        <a:off x="1360" y="1733869"/>
        <a:ext cx="1709871" cy="665728"/>
      </dsp:txXfrm>
    </dsp:sp>
    <dsp:sp modelId="{59F2EFD8-F7B0-4A11-BA8C-F5DFCEAECDF0}">
      <dsp:nvSpPr>
        <dsp:cNvPr id="0" name=""/>
        <dsp:cNvSpPr/>
      </dsp:nvSpPr>
      <dsp:spPr>
        <a:xfrm>
          <a:off x="351575" y="2399597"/>
          <a:ext cx="1709871" cy="12851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Delivery review to Chef Automate</a:t>
          </a:r>
          <a:endParaRPr lang="en-US" sz="1700" kern="1200" dirty="0"/>
        </a:p>
      </dsp:txBody>
      <dsp:txXfrm>
        <a:off x="389217" y="2437239"/>
        <a:ext cx="1634587" cy="1209915"/>
      </dsp:txXfrm>
    </dsp:sp>
    <dsp:sp modelId="{E5B2FB47-3AAD-425E-8E0B-D7A0ACDBAC8F}">
      <dsp:nvSpPr>
        <dsp:cNvPr id="0" name=""/>
        <dsp:cNvSpPr/>
      </dsp:nvSpPr>
      <dsp:spPr>
        <a:xfrm>
          <a:off x="1970443" y="1853879"/>
          <a:ext cx="549526" cy="4257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1970443" y="1939021"/>
        <a:ext cx="421814" cy="255424"/>
      </dsp:txXfrm>
    </dsp:sp>
    <dsp:sp modelId="{554EF717-6B67-4011-AB13-015BE6FCE3D5}">
      <dsp:nvSpPr>
        <dsp:cNvPr id="0" name=""/>
        <dsp:cNvSpPr/>
      </dsp:nvSpPr>
      <dsp:spPr>
        <a:xfrm>
          <a:off x="2748074" y="1733869"/>
          <a:ext cx="1709871" cy="9985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Code is tested for syntax</a:t>
          </a:r>
          <a:endParaRPr lang="en-US" sz="1700" kern="1200" dirty="0"/>
        </a:p>
      </dsp:txBody>
      <dsp:txXfrm>
        <a:off x="2748074" y="1733869"/>
        <a:ext cx="1709871" cy="665728"/>
      </dsp:txXfrm>
    </dsp:sp>
    <dsp:sp modelId="{29047796-D269-495D-B6D3-E36730E64450}">
      <dsp:nvSpPr>
        <dsp:cNvPr id="0" name=""/>
        <dsp:cNvSpPr/>
      </dsp:nvSpPr>
      <dsp:spPr>
        <a:xfrm>
          <a:off x="3098289" y="2399597"/>
          <a:ext cx="1709871" cy="12851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Merged to </a:t>
          </a:r>
          <a:r>
            <a:rPr lang="en-US" sz="1700" kern="1200" dirty="0" err="1" smtClean="0"/>
            <a:t>BitBucket</a:t>
          </a:r>
          <a:endParaRPr lang="en-US" sz="1700" kern="1200" dirty="0"/>
        </a:p>
      </dsp:txBody>
      <dsp:txXfrm>
        <a:off x="3135931" y="2437239"/>
        <a:ext cx="1634587" cy="1209915"/>
      </dsp:txXfrm>
    </dsp:sp>
    <dsp:sp modelId="{E811C911-58F2-4C32-859B-32AA41C4E64A}">
      <dsp:nvSpPr>
        <dsp:cNvPr id="0" name=""/>
        <dsp:cNvSpPr/>
      </dsp:nvSpPr>
      <dsp:spPr>
        <a:xfrm>
          <a:off x="4717156" y="1853879"/>
          <a:ext cx="549526" cy="4257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4717156" y="1939021"/>
        <a:ext cx="421814" cy="255424"/>
      </dsp:txXfrm>
    </dsp:sp>
    <dsp:sp modelId="{CEAADF5B-2807-48C5-9F27-004083B4F93F}">
      <dsp:nvSpPr>
        <dsp:cNvPr id="0" name=""/>
        <dsp:cNvSpPr/>
      </dsp:nvSpPr>
      <dsp:spPr>
        <a:xfrm>
          <a:off x="5494787" y="1733869"/>
          <a:ext cx="1709871" cy="9985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Code is built and tested</a:t>
          </a:r>
          <a:endParaRPr lang="en-US" sz="1700" kern="1200" dirty="0"/>
        </a:p>
      </dsp:txBody>
      <dsp:txXfrm>
        <a:off x="5494787" y="1733869"/>
        <a:ext cx="1709871" cy="665728"/>
      </dsp:txXfrm>
    </dsp:sp>
    <dsp:sp modelId="{8B399142-A631-4F47-ADE2-16E103C9FDA2}">
      <dsp:nvSpPr>
        <dsp:cNvPr id="0" name=""/>
        <dsp:cNvSpPr/>
      </dsp:nvSpPr>
      <dsp:spPr>
        <a:xfrm>
          <a:off x="5845002" y="2399597"/>
          <a:ext cx="1709871" cy="12851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Pushed To </a:t>
          </a:r>
          <a:r>
            <a:rPr lang="en-US" sz="1700" kern="1200" dirty="0" err="1" smtClean="0"/>
            <a:t>Artifactory</a:t>
          </a:r>
          <a:r>
            <a:rPr lang="en-US" sz="1700" kern="1200" dirty="0" smtClean="0"/>
            <a:t> after tests are passed</a:t>
          </a:r>
          <a:endParaRPr lang="en-US" sz="1700" kern="1200" dirty="0"/>
        </a:p>
      </dsp:txBody>
      <dsp:txXfrm>
        <a:off x="5882644" y="2437239"/>
        <a:ext cx="1634587" cy="1209915"/>
      </dsp:txXfrm>
    </dsp:sp>
    <dsp:sp modelId="{E55198FA-7274-448A-B70D-C853A5E17AC4}">
      <dsp:nvSpPr>
        <dsp:cNvPr id="0" name=""/>
        <dsp:cNvSpPr/>
      </dsp:nvSpPr>
      <dsp:spPr>
        <a:xfrm>
          <a:off x="7463870" y="1853879"/>
          <a:ext cx="549526" cy="4257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7463870" y="1939021"/>
        <a:ext cx="421814" cy="255424"/>
      </dsp:txXfrm>
    </dsp:sp>
    <dsp:sp modelId="{00196204-8535-44F1-AB3B-AC224F1DC044}">
      <dsp:nvSpPr>
        <dsp:cNvPr id="0" name=""/>
        <dsp:cNvSpPr/>
      </dsp:nvSpPr>
      <dsp:spPr>
        <a:xfrm>
          <a:off x="8241501" y="1733869"/>
          <a:ext cx="1709871" cy="9985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Artifact is Deployed</a:t>
          </a:r>
          <a:endParaRPr lang="en-US" sz="1700" kern="1200" dirty="0"/>
        </a:p>
      </dsp:txBody>
      <dsp:txXfrm>
        <a:off x="8241501" y="1733869"/>
        <a:ext cx="1709871" cy="665728"/>
      </dsp:txXfrm>
    </dsp:sp>
    <dsp:sp modelId="{731684BC-1DD3-4344-82BB-5DD25CC698CF}">
      <dsp:nvSpPr>
        <dsp:cNvPr id="0" name=""/>
        <dsp:cNvSpPr/>
      </dsp:nvSpPr>
      <dsp:spPr>
        <a:xfrm>
          <a:off x="8591716" y="2399597"/>
          <a:ext cx="1709871" cy="12851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Chef delivers code to the selected environment</a:t>
          </a:r>
          <a:endParaRPr lang="en-US" sz="1700" kern="1200" dirty="0"/>
        </a:p>
      </dsp:txBody>
      <dsp:txXfrm>
        <a:off x="8629358" y="2437239"/>
        <a:ext cx="1634587" cy="12099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F8BCDD-88D4-4F30-BC01-4DF39A01D5BA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EF488E-A6F8-4130-9499-771A318DB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18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/index.php?title=Toyota_Production_System&amp;action=edit&amp;section=9" TargetMode="External"/><Relationship Id="rId3" Type="http://schemas.openxmlformats.org/officeDocument/2006/relationships/hyperlink" Target="https://en.wikipedia.org/w/index.php?title=Toyota_Production_System&amp;action=edit&amp;section=7" TargetMode="External"/><Relationship Id="rId7" Type="http://schemas.openxmlformats.org/officeDocument/2006/relationships/hyperlink" Target="https://en.wikipedia.org/wiki/Autonomation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en.wikipedia.org/wiki/Heijunka" TargetMode="External"/><Relationship Id="rId5" Type="http://schemas.openxmlformats.org/officeDocument/2006/relationships/hyperlink" Target="https://en.wikipedia.org/wiki/Kanban" TargetMode="External"/><Relationship Id="rId4" Type="http://schemas.openxmlformats.org/officeDocument/2006/relationships/hyperlink" Target="https://en.wikipedia.org/w/index.php?title=Toyota_Production_System&amp;action=edit&amp;section=8" TargetMode="Externa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knoxdevs.com/" TargetMode="External"/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xenscaler.com/" TargetMode="External"/><Relationship Id="rId5" Type="http://schemas.openxmlformats.org/officeDocument/2006/relationships/hyperlink" Target="https://www.meetup.com/DevOps-Knoxville/" TargetMode="External"/><Relationship Id="rId4" Type="http://schemas.openxmlformats.org/officeDocument/2006/relationships/hyperlink" Target="http://web.lopsaetenn.org/" TargetMode="External"/></Relationships>
</file>

<file path=ppt/notesSlides/_rels/notes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knoxdevs.com/" TargetMode="External"/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xenscaler.com/" TargetMode="External"/><Relationship Id="rId5" Type="http://schemas.openxmlformats.org/officeDocument/2006/relationships/hyperlink" Target="https://www.meetup.com/DevOps-Knoxville/" TargetMode="External"/><Relationship Id="rId4" Type="http://schemas.openxmlformats.org/officeDocument/2006/relationships/hyperlink" Target="http://web.lopsaetenn.org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Sr. Systems Engineer @ Pilot Flying J</a:t>
            </a:r>
          </a:p>
          <a:p>
            <a:r>
              <a:rPr lang="en-US" dirty="0" smtClean="0"/>
              <a:t>Bachelors in Business Admin from UT focused on Enterprise Management</a:t>
            </a:r>
          </a:p>
          <a:p>
            <a:r>
              <a:rPr lang="en-US" dirty="0" smtClean="0"/>
              <a:t>EODT&gt;IT</a:t>
            </a:r>
            <a:r>
              <a:rPr lang="en-US" baseline="0" dirty="0" smtClean="0"/>
              <a:t>IL</a:t>
            </a:r>
          </a:p>
          <a:p>
            <a:r>
              <a:rPr lang="en-US" baseline="0" dirty="0" smtClean="0"/>
              <a:t>ITIL inspired Lean merging with IT</a:t>
            </a:r>
          </a:p>
          <a:p>
            <a:r>
              <a:rPr lang="en-US" dirty="0" smtClean="0"/>
              <a:t>ITIL</a:t>
            </a:r>
            <a:r>
              <a:rPr lang="en-US" baseline="0" dirty="0" smtClean="0"/>
              <a:t> describes service lifecycle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884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baseline="0" dirty="0" smtClean="0"/>
              <a:t>Sr. Systems Engineer Pilot </a:t>
            </a:r>
            <a:r>
              <a:rPr lang="en-US" u="sng" baseline="0" dirty="0" err="1" smtClean="0"/>
              <a:t>FlyingJ</a:t>
            </a:r>
            <a:endParaRPr lang="en-US" u="sng" baseline="0" dirty="0" smtClean="0"/>
          </a:p>
          <a:p>
            <a:r>
              <a:rPr lang="en-US" u="none" baseline="0" dirty="0" smtClean="0"/>
              <a:t>My role morphed from infrastructure to </a:t>
            </a:r>
            <a:r>
              <a:rPr lang="en-US" u="none" baseline="0" dirty="0" err="1" smtClean="0"/>
              <a:t>devops</a:t>
            </a:r>
            <a:endParaRPr lang="en-US" u="none" baseline="0" dirty="0" smtClean="0"/>
          </a:p>
          <a:p>
            <a:r>
              <a:rPr lang="en-US" u="none" baseline="0" dirty="0" smtClean="0"/>
              <a:t>Mobile app</a:t>
            </a:r>
          </a:p>
          <a:p>
            <a:r>
              <a:rPr lang="en-US" u="none" baseline="0" dirty="0" smtClean="0"/>
              <a:t>AWS</a:t>
            </a:r>
          </a:p>
          <a:p>
            <a:r>
              <a:rPr lang="en-US" u="none" baseline="0" dirty="0" smtClean="0"/>
              <a:t>Chef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u="sng" baseline="0" dirty="0" smtClean="0"/>
              <a:t>TAKE Some time to talk about how you got </a:t>
            </a:r>
            <a:r>
              <a:rPr lang="en-US" u="sng" baseline="0" dirty="0" smtClean="0"/>
              <a:t>here</a:t>
            </a:r>
            <a:endParaRPr lang="en-US" u="sng" baseline="0" dirty="0" smtClean="0"/>
          </a:p>
          <a:p>
            <a:endParaRPr lang="en-US" u="none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419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Mainly the difference between </a:t>
            </a:r>
            <a:r>
              <a:rPr lang="en-US" dirty="0" err="1" smtClean="0"/>
              <a:t>devops</a:t>
            </a:r>
            <a:r>
              <a:rPr lang="en-US" dirty="0" smtClean="0"/>
              <a:t> and</a:t>
            </a:r>
            <a:r>
              <a:rPr lang="en-US" baseline="0" dirty="0" smtClean="0"/>
              <a:t> trying to put it in a waterfall approach for large batches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324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you’re hear you probably read it already</a:t>
            </a:r>
          </a:p>
          <a:p>
            <a:r>
              <a:rPr lang="en-US" dirty="0" smtClean="0"/>
              <a:t>Did you read </a:t>
            </a:r>
            <a:r>
              <a:rPr lang="en-US" u="sng" dirty="0" smtClean="0"/>
              <a:t>The Goal</a:t>
            </a:r>
            <a:r>
              <a:rPr lang="en-US" dirty="0" smtClean="0"/>
              <a:t> after?</a:t>
            </a:r>
          </a:p>
          <a:p>
            <a:r>
              <a:rPr lang="en-US" dirty="0" smtClean="0"/>
              <a:t>The Phoenix Project is almost exactly a rewrite of The Goal from an IT prospective</a:t>
            </a:r>
          </a:p>
          <a:p>
            <a:r>
              <a:rPr lang="en-US" dirty="0" smtClean="0"/>
              <a:t>Go read The Goal if for no other reason than the visualization of the metaphor that IT/Development is really just an abstract of manufacturing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536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do</a:t>
            </a:r>
            <a:r>
              <a:rPr lang="en-US" baseline="0" dirty="0" smtClean="0"/>
              <a:t> we mean when we say 3 ways? – Ways of doing and looking at work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3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Read before phoenix</a:t>
            </a:r>
            <a:r>
              <a:rPr lang="en-US" baseline="0" dirty="0" smtClean="0"/>
              <a:t> project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3387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Theory</a:t>
            </a:r>
            <a:r>
              <a:rPr lang="en-US" baseline="0" dirty="0" smtClean="0"/>
              <a:t> of constraints</a:t>
            </a:r>
            <a:endParaRPr lang="en-US" dirty="0" smtClean="0"/>
          </a:p>
          <a:p>
            <a:r>
              <a:rPr lang="en-US" dirty="0" smtClean="0"/>
              <a:t>Five focusing steps</a:t>
            </a:r>
          </a:p>
          <a:p>
            <a:r>
              <a:rPr lang="en-US" dirty="0" smtClean="0"/>
              <a:t>DevOps</a:t>
            </a:r>
            <a:r>
              <a:rPr lang="en-US" baseline="0" dirty="0" smtClean="0"/>
              <a:t> wants to add visibility into this and allow control over the constraint</a:t>
            </a:r>
          </a:p>
          <a:p>
            <a:r>
              <a:rPr lang="en-US" baseline="0" dirty="0" smtClean="0"/>
              <a:t>And lets us make sure the developer is the constraint</a:t>
            </a:r>
          </a:p>
          <a:p>
            <a:r>
              <a:rPr lang="en-US" baseline="0" dirty="0" smtClean="0"/>
              <a:t>Why do we want it there?</a:t>
            </a:r>
          </a:p>
          <a:p>
            <a:r>
              <a:rPr lang="en-US" baseline="0" dirty="0" smtClean="0"/>
              <a:t>---next slide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880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IS IT</a:t>
            </a:r>
          </a:p>
          <a:p>
            <a:r>
              <a:rPr lang="en-US" b="1" dirty="0" smtClean="0"/>
              <a:t>PHYSICAL- </a:t>
            </a:r>
            <a:r>
              <a:rPr lang="en-US" b="0" dirty="0" smtClean="0"/>
              <a:t>equipment,</a:t>
            </a:r>
            <a:r>
              <a:rPr lang="en-US" b="0" baseline="0" dirty="0" smtClean="0"/>
              <a:t> people, material, space</a:t>
            </a:r>
            <a:endParaRPr lang="en-US" b="1" dirty="0" smtClean="0"/>
          </a:p>
          <a:p>
            <a:r>
              <a:rPr lang="en-US" b="1" dirty="0" smtClean="0"/>
              <a:t>POLICY-</a:t>
            </a:r>
            <a:r>
              <a:rPr lang="en-US" b="0" dirty="0" smtClean="0"/>
              <a:t>required</a:t>
            </a:r>
            <a:r>
              <a:rPr lang="en-US" b="0" baseline="0" dirty="0" smtClean="0"/>
              <a:t> ways of doing work (aka your pipeline’s shape)</a:t>
            </a:r>
            <a:endParaRPr lang="en-US" b="1" dirty="0" smtClean="0"/>
          </a:p>
          <a:p>
            <a:r>
              <a:rPr lang="en-US" b="1" dirty="0" smtClean="0"/>
              <a:t>PARADIGM- </a:t>
            </a:r>
            <a:r>
              <a:rPr lang="en-US" b="0" dirty="0" smtClean="0"/>
              <a:t>deeply</a:t>
            </a:r>
            <a:r>
              <a:rPr lang="en-US" b="0" baseline="0" dirty="0" smtClean="0"/>
              <a:t> engrained beliefs (aka developers must always be writing code)</a:t>
            </a:r>
            <a:endParaRPr lang="en-US" b="1" baseline="0" dirty="0" smtClean="0"/>
          </a:p>
          <a:p>
            <a:r>
              <a:rPr lang="en-US" b="1" baseline="0" dirty="0" smtClean="0"/>
              <a:t>MARKET- </a:t>
            </a:r>
            <a:r>
              <a:rPr lang="en-US" b="0" baseline="0" dirty="0" smtClean="0"/>
              <a:t>production is outpacing demand</a:t>
            </a: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2110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</a:t>
            </a:r>
            <a:r>
              <a:rPr lang="en-US" baseline="0" dirty="0" smtClean="0"/>
              <a:t> could be primarily policy driven</a:t>
            </a:r>
          </a:p>
          <a:p>
            <a:r>
              <a:rPr lang="en-US" baseline="0" dirty="0" smtClean="0"/>
              <a:t>But think out dated hardware being used again to break the constraint</a:t>
            </a:r>
          </a:p>
          <a:p>
            <a:r>
              <a:rPr lang="en-US" baseline="0" dirty="0" smtClean="0"/>
              <a:t>Measure Overall Equipment Effectiveness (Availability, Performance, Quality)</a:t>
            </a:r>
          </a:p>
          <a:p>
            <a:r>
              <a:rPr lang="en-US" baseline="0" dirty="0" smtClean="0"/>
              <a:t>Prevent errors from coming in</a:t>
            </a:r>
          </a:p>
          <a:p>
            <a:r>
              <a:rPr lang="en-US" baseline="0" dirty="0" smtClean="0"/>
              <a:t>Is security getting over run with people asking how to write good code?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2298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Drum is the constraint</a:t>
            </a:r>
          </a:p>
          <a:p>
            <a:r>
              <a:rPr lang="en-US" baseline="0" dirty="0" smtClean="0"/>
              <a:t>Buffer is the level of inventory needed to maintain consistent production</a:t>
            </a:r>
          </a:p>
          <a:p>
            <a:r>
              <a:rPr lang="en-US" baseline="0" dirty="0" smtClean="0"/>
              <a:t>Rope is the signal generated by the constraint indicating that some amount of inventory has been consumed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0030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Give it whatever it needs </a:t>
            </a:r>
          </a:p>
          <a:p>
            <a:r>
              <a:rPr lang="en-US" dirty="0" smtClean="0"/>
              <a:t>Capital investment may be necessary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433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Theory</a:t>
            </a:r>
            <a:r>
              <a:rPr lang="en-US" baseline="0" dirty="0" smtClean="0"/>
              <a:t> of constraints</a:t>
            </a:r>
            <a:endParaRPr lang="en-US" dirty="0" smtClean="0"/>
          </a:p>
          <a:p>
            <a:r>
              <a:rPr lang="en-US" dirty="0" smtClean="0"/>
              <a:t>Five focusing steps</a:t>
            </a:r>
          </a:p>
          <a:p>
            <a:r>
              <a:rPr lang="en-US" dirty="0" smtClean="0"/>
              <a:t>DevOps</a:t>
            </a:r>
            <a:r>
              <a:rPr lang="en-US" baseline="0" dirty="0" smtClean="0"/>
              <a:t> wants to add visibility into this and allow control over the constraint</a:t>
            </a:r>
          </a:p>
          <a:p>
            <a:r>
              <a:rPr lang="en-US" baseline="0" dirty="0" smtClean="0"/>
              <a:t>And lets us make sure the developer is the constraint</a:t>
            </a:r>
          </a:p>
          <a:p>
            <a:r>
              <a:rPr lang="en-US" baseline="0" dirty="0" smtClean="0"/>
              <a:t>Why do we want it there?</a:t>
            </a:r>
          </a:p>
          <a:p>
            <a:r>
              <a:rPr lang="en-US" baseline="0" dirty="0" smtClean="0"/>
              <a:t>---next slide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4885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Any improvement that isn’t at the constraint is an illusion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2260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r>
              <a:rPr lang="en-US" baseline="0" dirty="0" smtClean="0"/>
              <a:t> of these represent the 3 ways</a:t>
            </a:r>
          </a:p>
          <a:p>
            <a:r>
              <a:rPr lang="en-US" baseline="0" dirty="0" smtClean="0"/>
              <a:t>One is what happens when you misunderstand </a:t>
            </a:r>
            <a:r>
              <a:rPr lang="en-US" baseline="0" dirty="0" err="1" smtClean="0"/>
              <a:t>devops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2184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First</a:t>
            </a:r>
            <a:r>
              <a:rPr lang="en-US" baseline="0" dirty="0" smtClean="0"/>
              <a:t> Way</a:t>
            </a:r>
            <a:endParaRPr lang="en-US" dirty="0" smtClean="0"/>
          </a:p>
          <a:p>
            <a:r>
              <a:rPr lang="en-US" dirty="0" smtClean="0"/>
              <a:t>Systems Thinking – W. Edwards </a:t>
            </a:r>
            <a:r>
              <a:rPr lang="en-US" dirty="0" smtClean="0"/>
              <a:t>Deming 1940-1970</a:t>
            </a:r>
            <a:endParaRPr lang="en-US" dirty="0" smtClean="0"/>
          </a:p>
          <a:p>
            <a:r>
              <a:rPr lang="en-US" dirty="0" smtClean="0"/>
              <a:t>Ford Assembly </a:t>
            </a:r>
            <a:r>
              <a:rPr lang="en-US" dirty="0" smtClean="0"/>
              <a:t>Line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Ford</a:t>
            </a:r>
            <a:r>
              <a:rPr lang="en-US" baseline="0" dirty="0" smtClean="0"/>
              <a:t> Model T and black paint</a:t>
            </a:r>
          </a:p>
          <a:p>
            <a:endParaRPr lang="en-US" dirty="0" smtClean="0"/>
          </a:p>
          <a:p>
            <a:r>
              <a:rPr lang="en-US" dirty="0" smtClean="0"/>
              <a:t>This is about making the whole system stronger not the silos</a:t>
            </a:r>
          </a:p>
          <a:p>
            <a:r>
              <a:rPr lang="en-US" dirty="0" smtClean="0"/>
              <a:t>Go read “The Critical Chain” to really dive into this from a project management perspective</a:t>
            </a:r>
          </a:p>
          <a:p>
            <a:r>
              <a:rPr lang="en-US" dirty="0" smtClean="0"/>
              <a:t>Whatever you do </a:t>
            </a:r>
            <a:r>
              <a:rPr lang="en-US" b="1" dirty="0" smtClean="0"/>
              <a:t>DON’T STOP HERE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7932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There</a:t>
            </a:r>
            <a:r>
              <a:rPr lang="en-US" baseline="0" dirty="0" smtClean="0"/>
              <a:t> is no Feedback loop.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8660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SECOND</a:t>
            </a:r>
            <a:r>
              <a:rPr lang="en-US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WAY</a:t>
            </a:r>
            <a:endParaRPr lang="en-US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Long-term philosophy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Edit section: Long-term philosophy"/>
              </a:rPr>
              <a:t>edit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endParaRPr lang="en-US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 your management decisions on a long-term philosophy, even at the expense of short-term financial goals.</a:t>
            </a:r>
          </a:p>
          <a:p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right process will produce the right results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Edit section: The right process will produce the right results"/>
              </a:rPr>
              <a:t>edit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endParaRPr lang="en-US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Create continuous process flow to bring problems to the surface.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the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 tooltip="Kanban"/>
              </a:rPr>
              <a:t>"pull" system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to avoid overproduction.-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Kanbaan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Level out the workload (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 tooltip="Heijunka"/>
              </a:rPr>
              <a:t>heijunka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(Work like the tortoise, not the hare.) - CI/CD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Build a culture of stopping to fix problems, to get quality right from the start.(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 tooltip="Autonomation"/>
              </a:rPr>
              <a:t>Jidoka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– CI/CD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Standardized tasks are the foundation for continuous improvement and employee empowerment.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visual control so no problems are hidden.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only reliable, thoroughly tested technology that serves your people and processes.</a:t>
            </a:r>
          </a:p>
          <a:p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 value to the organization by developing your people and partners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 tooltip="Edit section: Add value to the organization by developing your people and partners"/>
              </a:rPr>
              <a:t>edit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endParaRPr lang="en-US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Grow leaders who thoroughly understand the work, live the philosophy, and teach it to others.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Develop exceptional people and teams who follow your company's philosophy.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Respect your extended network of partners and suppliers by challenging them and helping them improve.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2538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Lean</a:t>
            </a:r>
            <a:r>
              <a:rPr lang="en-US" baseline="0" dirty="0" smtClean="0"/>
              <a:t> and Toyota Production System are synonymous </a:t>
            </a:r>
          </a:p>
          <a:p>
            <a:r>
              <a:rPr lang="en-US" baseline="0" dirty="0" smtClean="0"/>
              <a:t>Toyota uses </a:t>
            </a:r>
            <a:r>
              <a:rPr lang="en-US" baseline="0" dirty="0" err="1" smtClean="0"/>
              <a:t>Jidoka</a:t>
            </a:r>
            <a:r>
              <a:rPr lang="en-US" baseline="0" dirty="0" smtClean="0"/>
              <a:t> to stop abnormalities </a:t>
            </a:r>
          </a:p>
          <a:p>
            <a:r>
              <a:rPr lang="en-US" baseline="0" dirty="0" smtClean="0"/>
              <a:t>And Kaizen to reflect on wins/losses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036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important because for the first time we talk about feedback</a:t>
            </a:r>
          </a:p>
          <a:p>
            <a:r>
              <a:rPr lang="en-US" dirty="0" smtClean="0"/>
              <a:t>The first way stops with what looks like a line</a:t>
            </a:r>
          </a:p>
          <a:p>
            <a:r>
              <a:rPr lang="en-US" dirty="0" smtClean="0"/>
              <a:t>The Second Way is about shortening and amplifying all feedback loops from all customers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248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Tesla</a:t>
            </a:r>
            <a:r>
              <a:rPr lang="en-US" baseline="0" dirty="0" smtClean="0"/>
              <a:t> wanted to Hyper automate their new “</a:t>
            </a:r>
            <a:r>
              <a:rPr lang="en-US" baseline="0" dirty="0" err="1" smtClean="0"/>
              <a:t>Gigafactory</a:t>
            </a:r>
            <a:r>
              <a:rPr lang="en-US" baseline="0" dirty="0" smtClean="0"/>
              <a:t>”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</a:t>
            </a:r>
            <a:r>
              <a:rPr lang="en-US" baseline="0" dirty="0" err="1" smtClean="0"/>
              <a:t>Gigafactory</a:t>
            </a:r>
            <a:r>
              <a:rPr lang="en-US" baseline="0" dirty="0" smtClean="0"/>
              <a:t> was thought as a product in and of itself</a:t>
            </a:r>
          </a:p>
          <a:p>
            <a:endParaRPr lang="en-US" baseline="0" dirty="0" smtClean="0"/>
          </a:p>
          <a:p>
            <a:r>
              <a:rPr lang="en-US" baseline="0" dirty="0" smtClean="0"/>
              <a:t>Robots can do it more reliably and cheaper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8435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WRONG!!!</a:t>
            </a:r>
          </a:p>
          <a:p>
            <a:r>
              <a:rPr lang="en-US" dirty="0" smtClean="0"/>
              <a:t>They</a:t>
            </a:r>
            <a:r>
              <a:rPr lang="en-US" baseline="0" dirty="0" smtClean="0"/>
              <a:t> should be used as tools to augment people</a:t>
            </a:r>
          </a:p>
          <a:p>
            <a:r>
              <a:rPr lang="en-US" dirty="0" smtClean="0"/>
              <a:t>There is no automation without understanding</a:t>
            </a:r>
          </a:p>
          <a:p>
            <a:r>
              <a:rPr lang="en-US" dirty="0" smtClean="0"/>
              <a:t>Tesla’s big problem</a:t>
            </a:r>
          </a:p>
          <a:p>
            <a:pPr lvl="1"/>
            <a:r>
              <a:rPr lang="en-US" dirty="0" smtClean="0"/>
              <a:t>Hyper-Automation, Bernstein</a:t>
            </a:r>
          </a:p>
          <a:p>
            <a:r>
              <a:rPr lang="en-US" dirty="0" smtClean="0"/>
              <a:t>Toyota vs. Tesla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0526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8</a:t>
            </a:r>
            <a:r>
              <a:rPr lang="en-US" baseline="0" dirty="0" smtClean="0"/>
              <a:t> years for an innovation to get into a vehicle in a typical automaker</a:t>
            </a:r>
          </a:p>
          <a:p>
            <a:r>
              <a:rPr lang="en-US" baseline="0" dirty="0" smtClean="0"/>
              <a:t>Build your own and dream up changes in “the forge”</a:t>
            </a:r>
          </a:p>
          <a:p>
            <a:r>
              <a:rPr lang="en-US" dirty="0" smtClean="0"/>
              <a:t>This is where it all comes together</a:t>
            </a:r>
          </a:p>
          <a:p>
            <a:r>
              <a:rPr lang="en-US" dirty="0" smtClean="0"/>
              <a:t>This is also the hardest part</a:t>
            </a:r>
          </a:p>
          <a:p>
            <a:r>
              <a:rPr lang="en-US" dirty="0" smtClean="0"/>
              <a:t>The Culture of Continual Experimentation and Learning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6731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third way should look</a:t>
            </a:r>
            <a:r>
              <a:rPr lang="en-US" baseline="0" dirty="0" smtClean="0"/>
              <a:t> somewhat like a chain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the TOC shows us that any improvement anywhere other than the bottleneck aka the weakest link is an illusion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6905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Places for help </a:t>
            </a:r>
          </a:p>
          <a:p>
            <a:r>
              <a:rPr lang="en-US" dirty="0" smtClean="0"/>
              <a:t>-</a:t>
            </a:r>
            <a:r>
              <a:rPr lang="en-US" dirty="0" err="1" smtClean="0"/>
              <a:t>KnoxDevs</a:t>
            </a:r>
            <a:endParaRPr lang="en-US" dirty="0" smtClean="0"/>
          </a:p>
          <a:p>
            <a:r>
              <a:rPr lang="en-US" dirty="0" smtClean="0"/>
              <a:t>-League</a:t>
            </a:r>
            <a:r>
              <a:rPr lang="en-US" baseline="0" dirty="0" smtClean="0"/>
              <a:t> of Professional System Administrators (LOPSA)</a:t>
            </a:r>
          </a:p>
          <a:p>
            <a:r>
              <a:rPr lang="en-US" baseline="0" dirty="0" smtClean="0"/>
              <a:t>-Conferences like this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2665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Fail in dev</a:t>
            </a:r>
            <a:r>
              <a:rPr lang="en-US" baseline="0" dirty="0" smtClean="0"/>
              <a:t> not in Prod </a:t>
            </a:r>
          </a:p>
          <a:p>
            <a:r>
              <a:rPr lang="en-US" baseline="0" dirty="0" smtClean="0"/>
              <a:t>Distinguish between good and bad failure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433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Toolset not one</a:t>
            </a:r>
            <a:r>
              <a:rPr lang="en-US" baseline="0" dirty="0" smtClean="0"/>
              <a:t> tool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9410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Test Driv</a:t>
            </a:r>
            <a:r>
              <a:rPr lang="en-US" baseline="0" dirty="0" smtClean="0"/>
              <a:t>e the tools</a:t>
            </a:r>
          </a:p>
          <a:p>
            <a:r>
              <a:rPr lang="en-US" baseline="0" dirty="0" smtClean="0"/>
              <a:t>And design </a:t>
            </a:r>
            <a:r>
              <a:rPr lang="en-US" baseline="0" smtClean="0"/>
              <a:t>the system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2115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Very simple pipeline</a:t>
            </a:r>
            <a:r>
              <a:rPr lang="en-US" baseline="0" dirty="0" smtClean="0"/>
              <a:t>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1779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-Go define</a:t>
            </a:r>
            <a:r>
              <a:rPr lang="en-US" baseline="0" dirty="0" smtClean="0"/>
              <a:t> your process</a:t>
            </a:r>
          </a:p>
          <a:p>
            <a:r>
              <a:rPr lang="en-US" baseline="0" dirty="0" smtClean="0"/>
              <a:t>-find the tools you would like to use</a:t>
            </a:r>
          </a:p>
          <a:p>
            <a:r>
              <a:rPr lang="en-US" baseline="0" dirty="0" smtClean="0"/>
              <a:t>-continuously monitor your bottleneck</a:t>
            </a:r>
          </a:p>
          <a:p>
            <a:r>
              <a:rPr lang="en-US" baseline="0" dirty="0" smtClean="0"/>
              <a:t>-Ask for help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1183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Go define your process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What</a:t>
            </a:r>
            <a:r>
              <a:rPr lang="en-US" baseline="0" dirty="0" smtClean="0"/>
              <a:t> does a build look like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Who looks at it before it gets deployed</a:t>
            </a:r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How do you deploy it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11461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find the tools you would like to use</a:t>
            </a:r>
          </a:p>
          <a:p>
            <a:r>
              <a:rPr lang="en-US" dirty="0" smtClean="0"/>
              <a:t>What builds</a:t>
            </a:r>
          </a:p>
          <a:p>
            <a:r>
              <a:rPr lang="en-US" dirty="0" smtClean="0"/>
              <a:t>What</a:t>
            </a:r>
            <a:r>
              <a:rPr lang="en-US" baseline="0" dirty="0" smtClean="0"/>
              <a:t> do you want to drive the pipeline</a:t>
            </a:r>
          </a:p>
          <a:p>
            <a:r>
              <a:rPr lang="en-US" baseline="0" dirty="0" smtClean="0"/>
              <a:t>Where do you put things to hold them to run them to inspect them?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0194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-continuously monitor your bottleneck</a:t>
            </a:r>
            <a:br>
              <a:rPr lang="en-US" dirty="0" smtClean="0"/>
            </a:br>
            <a:r>
              <a:rPr lang="en-US" dirty="0" smtClean="0"/>
              <a:t>Check</a:t>
            </a:r>
            <a:r>
              <a:rPr lang="en-US" baseline="0" dirty="0" smtClean="0"/>
              <a:t> this regularly to make sure that your bottle neck is where you want it.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81833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Ask</a:t>
            </a:r>
            <a:r>
              <a:rPr lang="en-US" baseline="0" dirty="0" smtClean="0"/>
              <a:t> for help</a:t>
            </a:r>
          </a:p>
          <a:p>
            <a:endParaRPr lang="en-US" dirty="0" smtClean="0"/>
          </a:p>
          <a:p>
            <a:r>
              <a:rPr lang="en-US" dirty="0" smtClean="0">
                <a:hlinkClick r:id="rId3"/>
              </a:rPr>
              <a:t>http://knoxdevs.com/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http://web.lopsaetenn.org/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https://www.meetup.com/DevOps-Knoxville/</a:t>
            </a:r>
            <a:endParaRPr lang="en-US" dirty="0" smtClean="0"/>
          </a:p>
          <a:p>
            <a:r>
              <a:rPr lang="en-US" dirty="0" smtClean="0">
                <a:hlinkClick r:id="rId6"/>
              </a:rPr>
              <a:t>https://xenscaler.com</a:t>
            </a:r>
            <a:r>
              <a:rPr lang="en-US" dirty="0" smtClean="0"/>
              <a:t> – my blog</a:t>
            </a:r>
          </a:p>
          <a:p>
            <a:r>
              <a:rPr lang="en-US" dirty="0" smtClean="0"/>
              <a:t>@</a:t>
            </a:r>
            <a:r>
              <a:rPr lang="en-US" dirty="0" err="1" smtClean="0"/>
              <a:t>medwiz</a:t>
            </a:r>
            <a:r>
              <a:rPr lang="en-US" dirty="0" smtClean="0"/>
              <a:t> – twitter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7767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http://knoxdevs.com/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http://web.lopsaetenn.org/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https://www.meetup.com/DevOps-Knoxville/</a:t>
            </a:r>
            <a:endParaRPr lang="en-US" dirty="0" smtClean="0"/>
          </a:p>
          <a:p>
            <a:r>
              <a:rPr lang="en-US" dirty="0" smtClean="0">
                <a:hlinkClick r:id="rId6"/>
              </a:rPr>
              <a:t>https://xenscaler.com</a:t>
            </a:r>
            <a:r>
              <a:rPr lang="en-US" dirty="0" smtClean="0"/>
              <a:t> – my blog</a:t>
            </a:r>
          </a:p>
          <a:p>
            <a:r>
              <a:rPr lang="en-US" dirty="0" smtClean="0"/>
              <a:t>@</a:t>
            </a:r>
            <a:r>
              <a:rPr lang="en-US" dirty="0" err="1" smtClean="0"/>
              <a:t>medwiz</a:t>
            </a:r>
            <a:r>
              <a:rPr lang="en-US" dirty="0" smtClean="0"/>
              <a:t> – twitter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488E-A6F8-4130-9499-771A318DB96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44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3F8C4-2F1D-4AF5-A808-80CCF960E705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4875-89FA-428E-8E1D-BE064425E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387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3F8C4-2F1D-4AF5-A808-80CCF960E705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4875-89FA-428E-8E1D-BE064425E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345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3F8C4-2F1D-4AF5-A808-80CCF960E705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4875-89FA-428E-8E1D-BE064425E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654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3F8C4-2F1D-4AF5-A808-80CCF960E705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4875-89FA-428E-8E1D-BE064425E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806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3F8C4-2F1D-4AF5-A808-80CCF960E705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4875-89FA-428E-8E1D-BE064425E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372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3F8C4-2F1D-4AF5-A808-80CCF960E705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4875-89FA-428E-8E1D-BE064425E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574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3F8C4-2F1D-4AF5-A808-80CCF960E705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4875-89FA-428E-8E1D-BE064425E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376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3F8C4-2F1D-4AF5-A808-80CCF960E705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4875-89FA-428E-8E1D-BE064425E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457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3F8C4-2F1D-4AF5-A808-80CCF960E705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4875-89FA-428E-8E1D-BE064425E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78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3F8C4-2F1D-4AF5-A808-80CCF960E705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4875-89FA-428E-8E1D-BE064425E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022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3F8C4-2F1D-4AF5-A808-80CCF960E705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4875-89FA-428E-8E1D-BE064425E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085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63F8C4-2F1D-4AF5-A808-80CCF960E705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04875-89FA-428E-8E1D-BE064425E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553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eetup.com/DevOps-Knoxville/" TargetMode="External"/><Relationship Id="rId3" Type="http://schemas.openxmlformats.org/officeDocument/2006/relationships/hyperlink" Target="https://www.amazon.com/Goal-Process-Ongoing-Improvement/dp/0884271951" TargetMode="External"/><Relationship Id="rId7" Type="http://schemas.openxmlformats.org/officeDocument/2006/relationships/hyperlink" Target="http://web.lopsaetenn.org/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knoxdevs.com/" TargetMode="External"/><Relationship Id="rId5" Type="http://schemas.openxmlformats.org/officeDocument/2006/relationships/hyperlink" Target="https://www.amazon.com/Critical-Chain-Eliyahu-M-Goldratt/dp/0884271536" TargetMode="External"/><Relationship Id="rId4" Type="http://schemas.openxmlformats.org/officeDocument/2006/relationships/hyperlink" Target="https://www.amazon.com/Phoenix-Project-DevOps-Helping-Business/dp/0988262592" TargetMode="External"/><Relationship Id="rId9" Type="http://schemas.openxmlformats.org/officeDocument/2006/relationships/hyperlink" Target="https://xenscaler.com/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66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Title: Phase 1. Code; Phase 2….; Phase 3. DevOps!!!!  </a:t>
            </a:r>
            <a:br>
              <a:rPr lang="en-US" dirty="0"/>
            </a:br>
            <a:endParaRPr lang="en-US" dirty="0"/>
          </a:p>
        </p:txBody>
      </p:sp>
      <p:pic>
        <p:nvPicPr>
          <p:cNvPr id="1032" name="Picture 8" descr="High Quality Underpants Gnomes Blank Meme Templa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572" y="2804103"/>
            <a:ext cx="685800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26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Tommy </a:t>
            </a:r>
            <a:r>
              <a:rPr lang="en-US" dirty="0" err="1" smtClean="0"/>
              <a:t>Neubauer</a:t>
            </a:r>
            <a:endParaRPr lang="en-US" dirty="0"/>
          </a:p>
        </p:txBody>
      </p:sp>
      <p:pic>
        <p:nvPicPr>
          <p:cNvPr id="1026" name="Picture 2" descr="Image result for pilot flying j logo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175" y="1727199"/>
            <a:ext cx="8108950" cy="2817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1237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25503" y="456565"/>
            <a:ext cx="4912410" cy="624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18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Phoenix Project	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41951" y="1690688"/>
            <a:ext cx="310809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87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DevOps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it really?</a:t>
            </a:r>
          </a:p>
          <a:p>
            <a:r>
              <a:rPr lang="en-US" dirty="0" smtClean="0"/>
              <a:t>Lean Ops for IT</a:t>
            </a:r>
          </a:p>
          <a:p>
            <a:pPr lvl="1"/>
            <a:r>
              <a:rPr lang="en-US" dirty="0" smtClean="0"/>
              <a:t>Enables Agile</a:t>
            </a:r>
          </a:p>
          <a:p>
            <a:pPr lvl="1"/>
            <a:r>
              <a:rPr lang="en-US" dirty="0" smtClean="0"/>
              <a:t>A thought process leveraging the “Three Ways”</a:t>
            </a:r>
          </a:p>
          <a:p>
            <a:pPr lvl="1"/>
            <a:r>
              <a:rPr lang="en-US" dirty="0" smtClean="0"/>
              <a:t>CI/CD</a:t>
            </a:r>
          </a:p>
          <a:p>
            <a:pPr lvl="1"/>
            <a:r>
              <a:rPr lang="en-US" dirty="0" err="1" smtClean="0"/>
              <a:t>Config</a:t>
            </a:r>
            <a:r>
              <a:rPr lang="en-US" dirty="0" smtClean="0"/>
              <a:t> Management</a:t>
            </a:r>
          </a:p>
          <a:p>
            <a:pPr lvl="1"/>
            <a:r>
              <a:rPr lang="en-US" dirty="0" smtClean="0"/>
              <a:t>Collaboration</a:t>
            </a:r>
          </a:p>
          <a:p>
            <a:pPr lvl="1"/>
            <a:r>
              <a:rPr lang="en-US" dirty="0" smtClean="0"/>
              <a:t>STANDARDIZATION!!!!!</a:t>
            </a:r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92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Goal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95108" y="1825625"/>
            <a:ext cx="580178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83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https://www.leanproduction.com/images/five-focusing-steps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514" y="1825625"/>
            <a:ext cx="5866972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451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Identify constraint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 the one part of your process that is causing work to slow down </a:t>
            </a:r>
            <a:r>
              <a:rPr lang="en-US" b="1" dirty="0" smtClean="0"/>
              <a:t>THE MOST</a:t>
            </a:r>
            <a:endParaRPr lang="en-US" dirty="0" smtClean="0"/>
          </a:p>
          <a:p>
            <a:r>
              <a:rPr lang="en-US" dirty="0" smtClean="0"/>
              <a:t>Map out the process and analyze it </a:t>
            </a:r>
          </a:p>
          <a:p>
            <a:pPr lvl="1"/>
            <a:r>
              <a:rPr lang="en-US" dirty="0" smtClean="0"/>
              <a:t>Look for ways to add visibility</a:t>
            </a:r>
          </a:p>
          <a:p>
            <a:pPr lvl="1"/>
            <a:r>
              <a:rPr lang="en-US" dirty="0" smtClean="0"/>
              <a:t>Start using troubleshooting 101 – if we remove this do things move faster?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04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Exploit constraint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the most of what you have</a:t>
            </a:r>
            <a:endParaRPr lang="en-US" dirty="0" smtClean="0"/>
          </a:p>
          <a:p>
            <a:r>
              <a:rPr lang="en-US" dirty="0" smtClean="0"/>
              <a:t>Are there ways to optimize this constraint?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34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Subordinate and synchronize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Everything else should support this constraint or work center and work should be held back from upstream activities until things move at a rate that it can be processed </a:t>
            </a:r>
            <a:endParaRPr lang="en-US" dirty="0" smtClean="0"/>
          </a:p>
          <a:p>
            <a:r>
              <a:rPr lang="en-US" dirty="0" smtClean="0"/>
              <a:t>Drum-Buffer-Rope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8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Elevate performance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5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https://www.leanproduction.com/images/five-focusing-steps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514" y="1825625"/>
            <a:ext cx="5866972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9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0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Manufacturing to DevOps Translation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Ford</a:t>
            </a:r>
          </a:p>
          <a:p>
            <a:r>
              <a:rPr lang="en-US" dirty="0" smtClean="0"/>
              <a:t>Toyota</a:t>
            </a:r>
          </a:p>
          <a:p>
            <a:r>
              <a:rPr lang="en-US" dirty="0" smtClean="0"/>
              <a:t>Tesla</a:t>
            </a:r>
          </a:p>
          <a:p>
            <a:r>
              <a:rPr lang="en-US" dirty="0" smtClean="0"/>
              <a:t>Local Motors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6879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Image result for ford assembly line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661" y="484182"/>
            <a:ext cx="9634451" cy="60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040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What’s Wrong with This</a:t>
            </a:r>
            <a:endParaRPr lang="en-US" dirty="0"/>
          </a:p>
        </p:txBody>
      </p:sp>
      <p:pic>
        <p:nvPicPr>
          <p:cNvPr id="1026" name="Picture 2" descr="https://itrevolution.com/wp-content/uploads/2012/08/first-way2-400x191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575" y="2095775"/>
            <a:ext cx="6045451" cy="2886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521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Related image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060" y="1168919"/>
            <a:ext cx="7406012" cy="4937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24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27388" y="6069844"/>
            <a:ext cx="1528430" cy="53107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-Lean.org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10" y="365125"/>
            <a:ext cx="7666960" cy="6235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78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Better</a:t>
            </a:r>
            <a:endParaRPr lang="en-US" dirty="0"/>
          </a:p>
        </p:txBody>
      </p:sp>
      <p:pic>
        <p:nvPicPr>
          <p:cNvPr id="2050" name="Picture 2" descr="https://itrevolution.com/wp-content/uploads/2012/08/second-way1-400x211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880" y="2679535"/>
            <a:ext cx="4703206" cy="2480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1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tesla motors logo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722" y="603831"/>
            <a:ext cx="8542555" cy="565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673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4675" y="2381692"/>
            <a:ext cx="11982649" cy="279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10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Motors</a:t>
            </a:r>
            <a:endParaRPr lang="en-US" dirty="0"/>
          </a:p>
        </p:txBody>
      </p:sp>
      <p:pic>
        <p:nvPicPr>
          <p:cNvPr id="3076" name="Picture 4" descr="IMG_3850_HDR-4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853" y="1690688"/>
            <a:ext cx="7596554" cy="5054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48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2690" y="2472766"/>
            <a:ext cx="4605477" cy="257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79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08051" y="97677"/>
            <a:ext cx="9175898" cy="676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29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s://lh3.googleusercontent.com/OS7pKvZQPi3yhvY2f47wqPc-u-XPdNt3YcNcmOtZqQmyJ2mcnABbKn5KGJsOCRdXoWNn3tr1OJgBhipz8mwQ0ptF-Jw4QMFhRlgL3ks2n4fQmgg85jLQzYB3SrbNwLxcYwKU75apmGTH9th-RwROfN_LcKZWi8ivKKE7otZdkYKH6jUxaE-jdLBaP3C8qsmvO46ylWtDrJYNPcCAz76EHQduIhaN-iQ1iSinTz7VEQ3VX2mZ7yrX1iLc81xqu6K9I0fzxgac99Mg-7gi17LbVxFT5d_oEvD01uQyaTIZoBLP1WevDmJMUDQq9SlheqVvb-Ybx07K06tIG-S6b_SWCZ8Fs7zaMRmdIXNyEds1fqSAiobNYZihDFVoNa4jpdcs906Bk-gPunPRe4105nlyKRDcInEq5eJsxd6-HgMS3QbGuL3NseVeHaq515F8ABR4SDI-SpBtGgnRUyLEYrxi54KT44sB65n8B7o7bS8FC146IxfJifBmR24SBh2M6PZP0Kd-cD8Z6PtFCoZ9wr0TAtfO7HgVcpMauxGBM8OmTDYxP2uhJnqrTEWDI_tCLlWwjbJ2b9IeVXdz8sKx0sRiK-tfJgUSPWZ4uGQWxMGf=w1024-h564-no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82" y="1197242"/>
            <a:ext cx="9841104" cy="5420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467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Failing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Fail early, and fail often</a:t>
            </a:r>
          </a:p>
          <a:p>
            <a:r>
              <a:rPr lang="en-US" dirty="0" smtClean="0"/>
              <a:t>How we learn from failure</a:t>
            </a:r>
          </a:p>
          <a:p>
            <a:r>
              <a:rPr lang="en-US" dirty="0" smtClean="0"/>
              <a:t>Encourage people to admit it and teach from it</a:t>
            </a:r>
          </a:p>
          <a:p>
            <a:r>
              <a:rPr lang="en-US" dirty="0" smtClean="0"/>
              <a:t>Populate a Wiki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24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Pitfalls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Exceptions to the pipeline and expediting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 smtClean="0"/>
              <a:t>This eliminates all checks and balances that are there for a reason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 smtClean="0"/>
              <a:t>If everything is an emergency nothing is</a:t>
            </a:r>
          </a:p>
          <a:p>
            <a:r>
              <a:rPr lang="en-US" dirty="0" smtClean="0"/>
              <a:t>Rework/Unplanned work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 smtClean="0"/>
              <a:t>The opposite of work is unplanned work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 smtClean="0"/>
              <a:t>This can be introduced by: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dirty="0" smtClean="0"/>
              <a:t>Poor quality deliverables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dirty="0" smtClean="0"/>
              <a:t>Managers bypassing the change management pipeline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 smtClean="0"/>
              <a:t>A major goal should be to reduce this through strict process to reduce volatility</a:t>
            </a:r>
          </a:p>
          <a:p>
            <a:r>
              <a:rPr lang="en-US" dirty="0" smtClean="0"/>
              <a:t>Over Automation</a:t>
            </a:r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70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202" y="365125"/>
            <a:ext cx="4643596" cy="6191462"/>
          </a:xfrm>
        </p:spPr>
      </p:pic>
    </p:spTree>
    <p:extLst>
      <p:ext uri="{BB962C8B-B14F-4D97-AF65-F5344CB8AC3E}">
        <p14:creationId xmlns:p14="http://schemas.microsoft.com/office/powerpoint/2010/main" val="330635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DevOps Stacks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/>
              <a:t>Config</a:t>
            </a:r>
            <a:r>
              <a:rPr lang="en-US" dirty="0" smtClean="0"/>
              <a:t> management tools</a:t>
            </a:r>
          </a:p>
          <a:p>
            <a:pPr lvl="1"/>
            <a:r>
              <a:rPr lang="en-US" dirty="0" smtClean="0"/>
              <a:t>Chef </a:t>
            </a:r>
          </a:p>
          <a:p>
            <a:pPr lvl="1"/>
            <a:r>
              <a:rPr lang="en-US" dirty="0" smtClean="0"/>
              <a:t>Puppet</a:t>
            </a:r>
          </a:p>
          <a:p>
            <a:pPr lvl="1"/>
            <a:r>
              <a:rPr lang="en-US" dirty="0" err="1" smtClean="0"/>
              <a:t>Ansible</a:t>
            </a:r>
            <a:endParaRPr lang="en-US" dirty="0"/>
          </a:p>
          <a:p>
            <a:r>
              <a:rPr lang="en-US" dirty="0" smtClean="0"/>
              <a:t>CI/CD</a:t>
            </a:r>
          </a:p>
          <a:p>
            <a:pPr lvl="1"/>
            <a:r>
              <a:rPr lang="en-US" dirty="0" smtClean="0"/>
              <a:t>VSTS/TFS</a:t>
            </a:r>
          </a:p>
          <a:p>
            <a:pPr lvl="1"/>
            <a:r>
              <a:rPr lang="en-US" dirty="0" err="1" smtClean="0"/>
              <a:t>CodeDeploy</a:t>
            </a:r>
            <a:r>
              <a:rPr lang="en-US" dirty="0" smtClean="0"/>
              <a:t>/</a:t>
            </a:r>
            <a:r>
              <a:rPr lang="en-US" dirty="0" err="1" smtClean="0"/>
              <a:t>CodeBuild</a:t>
            </a:r>
            <a:endParaRPr lang="en-US" dirty="0"/>
          </a:p>
          <a:p>
            <a:pPr lvl="1"/>
            <a:r>
              <a:rPr lang="en-US" dirty="0" smtClean="0"/>
              <a:t>Team City</a:t>
            </a:r>
          </a:p>
          <a:p>
            <a:pPr lvl="1"/>
            <a:r>
              <a:rPr lang="en-US" dirty="0" smtClean="0"/>
              <a:t>Bamboo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Source Control</a:t>
            </a:r>
          </a:p>
          <a:p>
            <a:pPr lvl="1"/>
            <a:r>
              <a:rPr lang="en-US" dirty="0" err="1" smtClean="0"/>
              <a:t>Github</a:t>
            </a:r>
            <a:endParaRPr lang="en-US" dirty="0" smtClean="0"/>
          </a:p>
          <a:p>
            <a:pPr lvl="1"/>
            <a:r>
              <a:rPr lang="en-US" dirty="0" err="1" smtClean="0"/>
              <a:t>BitBucket</a:t>
            </a:r>
            <a:endParaRPr lang="en-US" dirty="0" smtClean="0"/>
          </a:p>
          <a:p>
            <a:pPr lvl="1"/>
            <a:r>
              <a:rPr lang="en-US" dirty="0" smtClean="0"/>
              <a:t>TFS/VSTS</a:t>
            </a:r>
          </a:p>
          <a:p>
            <a:r>
              <a:rPr lang="en-US" dirty="0" smtClean="0"/>
              <a:t>Artifact Repository</a:t>
            </a:r>
          </a:p>
          <a:p>
            <a:pPr lvl="1"/>
            <a:r>
              <a:rPr lang="en-US" dirty="0" err="1" smtClean="0"/>
              <a:t>Artifactory</a:t>
            </a:r>
            <a:endParaRPr lang="en-US" dirty="0" smtClean="0"/>
          </a:p>
          <a:p>
            <a:pPr lvl="1"/>
            <a:r>
              <a:rPr lang="en-US" dirty="0" smtClean="0"/>
              <a:t>CA </a:t>
            </a:r>
            <a:r>
              <a:rPr lang="en-US" dirty="0" err="1" smtClean="0"/>
              <a:t>Automic</a:t>
            </a:r>
            <a:endParaRPr lang="en-US" dirty="0" smtClean="0"/>
          </a:p>
          <a:p>
            <a:r>
              <a:rPr lang="en-US" dirty="0" smtClean="0"/>
              <a:t>Logging/Monitoring</a:t>
            </a:r>
          </a:p>
          <a:p>
            <a:pPr lvl="1"/>
            <a:r>
              <a:rPr lang="en-US" dirty="0" smtClean="0"/>
              <a:t>This could be a whole separate presentation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02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4230888352"/>
              </p:ext>
            </p:extLst>
          </p:nvPr>
        </p:nvGraphicFramePr>
        <p:xfrm>
          <a:off x="1082748" y="469801"/>
          <a:ext cx="1030294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1579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07913" y="171205"/>
            <a:ext cx="4376174" cy="668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28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20943" y="1214234"/>
            <a:ext cx="7550113" cy="514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61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58025" y="730471"/>
            <a:ext cx="8275949" cy="551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76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45913" y="1478036"/>
            <a:ext cx="8100174" cy="431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43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63752" y="2070154"/>
            <a:ext cx="5664495" cy="3641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82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Goal – By </a:t>
            </a:r>
            <a:r>
              <a:rPr lang="en-US" dirty="0" err="1" smtClean="0"/>
              <a:t>Eliyahu</a:t>
            </a:r>
            <a:r>
              <a:rPr lang="en-US" dirty="0" smtClean="0"/>
              <a:t> </a:t>
            </a:r>
            <a:r>
              <a:rPr lang="en-US" dirty="0" err="1" smtClean="0"/>
              <a:t>Goldratt</a:t>
            </a:r>
            <a:endParaRPr lang="en-US" dirty="0" smtClean="0"/>
          </a:p>
          <a:p>
            <a:pPr lvl="1"/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www.amazon.com/Goal-Process-Ongoing-Improvement/dp/0884271951</a:t>
            </a:r>
            <a:endParaRPr lang="en-US" dirty="0"/>
          </a:p>
          <a:p>
            <a:r>
              <a:rPr lang="en-US" dirty="0" smtClean="0"/>
              <a:t>The Phoenix Project – By Gene Kim </a:t>
            </a:r>
          </a:p>
          <a:p>
            <a:pPr lvl="1"/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www.amazon.com/Phoenix-Project-DevOps-Helping-Business/dp/0988262592</a:t>
            </a:r>
            <a:endParaRPr lang="en-US" dirty="0" smtClean="0"/>
          </a:p>
          <a:p>
            <a:r>
              <a:rPr lang="en-US" dirty="0" smtClean="0"/>
              <a:t>The Critical Chain – By </a:t>
            </a:r>
            <a:r>
              <a:rPr lang="en-US" dirty="0" err="1" smtClean="0"/>
              <a:t>Eliyahu</a:t>
            </a:r>
            <a:r>
              <a:rPr lang="en-US" dirty="0" smtClean="0"/>
              <a:t> </a:t>
            </a:r>
            <a:r>
              <a:rPr lang="en-US" dirty="0" err="1" smtClean="0"/>
              <a:t>Goldratt</a:t>
            </a:r>
            <a:endParaRPr lang="en-US" dirty="0" smtClean="0"/>
          </a:p>
          <a:p>
            <a:pPr lvl="1"/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www.amazon.com/Critical-Chain-Eliyahu-M-Goldratt/dp/0884271536</a:t>
            </a:r>
            <a:endParaRPr lang="en-US" dirty="0" smtClean="0"/>
          </a:p>
          <a:p>
            <a:r>
              <a:rPr lang="en-US" dirty="0">
                <a:hlinkClick r:id="rId6"/>
              </a:rPr>
              <a:t>http://knoxdevs.com</a:t>
            </a:r>
            <a:r>
              <a:rPr lang="en-US" dirty="0" smtClean="0">
                <a:hlinkClick r:id="rId6"/>
              </a:rPr>
              <a:t>/</a:t>
            </a:r>
            <a:endParaRPr lang="en-US" dirty="0" smtClean="0"/>
          </a:p>
          <a:p>
            <a:r>
              <a:rPr lang="en-US" dirty="0">
                <a:hlinkClick r:id="rId7"/>
              </a:rPr>
              <a:t>http://web.lopsaetenn.org</a:t>
            </a:r>
            <a:r>
              <a:rPr lang="en-US" dirty="0" smtClean="0">
                <a:hlinkClick r:id="rId7"/>
              </a:rPr>
              <a:t>/</a:t>
            </a:r>
            <a:endParaRPr lang="en-US" dirty="0" smtClean="0"/>
          </a:p>
          <a:p>
            <a:r>
              <a:rPr lang="en-US" dirty="0">
                <a:hlinkClick r:id="rId8"/>
              </a:rPr>
              <a:t>https://www.meetup.com/DevOps-Knoxville</a:t>
            </a:r>
            <a:r>
              <a:rPr lang="en-US" dirty="0" smtClean="0">
                <a:hlinkClick r:id="rId8"/>
              </a:rPr>
              <a:t>/</a:t>
            </a:r>
            <a:endParaRPr lang="en-US" dirty="0" smtClean="0"/>
          </a:p>
          <a:p>
            <a:r>
              <a:rPr lang="en-US" dirty="0" smtClean="0">
                <a:hlinkClick r:id="rId9"/>
              </a:rPr>
              <a:t>https://xenscaler.com</a:t>
            </a:r>
            <a:r>
              <a:rPr lang="en-US" dirty="0" smtClean="0"/>
              <a:t> – my blog</a:t>
            </a:r>
          </a:p>
          <a:p>
            <a:r>
              <a:rPr lang="en-US" dirty="0" smtClean="0"/>
              <a:t>@</a:t>
            </a:r>
            <a:r>
              <a:rPr lang="en-US" dirty="0" err="1" smtClean="0"/>
              <a:t>medwiz</a:t>
            </a:r>
            <a:r>
              <a:rPr lang="en-US" dirty="0" smtClean="0"/>
              <a:t> – twitter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0815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34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27455</TotalTime>
  <Words>1257</Words>
  <Application>Microsoft Office PowerPoint</Application>
  <PresentationFormat>Widescreen</PresentationFormat>
  <Paragraphs>260</Paragraphs>
  <Slides>38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Calibri Light</vt:lpstr>
      <vt:lpstr>Wingdings</vt:lpstr>
      <vt:lpstr>Office Theme</vt:lpstr>
      <vt:lpstr>PowerPoint Presentation</vt:lpstr>
      <vt:lpstr>Title: Phase 1. Code; Phase 2….; Phase 3. DevOps!!!!   </vt:lpstr>
      <vt:lpstr>PowerPoint Presentation</vt:lpstr>
      <vt:lpstr>PowerPoint Presentation</vt:lpstr>
      <vt:lpstr>The Phoenix Project </vt:lpstr>
      <vt:lpstr>DevOps</vt:lpstr>
      <vt:lpstr>The Goal</vt:lpstr>
      <vt:lpstr>PowerPoint Presentation</vt:lpstr>
      <vt:lpstr>Identify constraint</vt:lpstr>
      <vt:lpstr>Exploit constraint</vt:lpstr>
      <vt:lpstr>Subordinate and synchronize</vt:lpstr>
      <vt:lpstr>Elevate performance</vt:lpstr>
      <vt:lpstr>PowerPoint Presentation</vt:lpstr>
      <vt:lpstr>PowerPoint Presentation</vt:lpstr>
      <vt:lpstr>Manufacturing to DevOps Translation</vt:lpstr>
      <vt:lpstr>PowerPoint Presentation</vt:lpstr>
      <vt:lpstr>What’s Wrong with This</vt:lpstr>
      <vt:lpstr>PowerPoint Presentation</vt:lpstr>
      <vt:lpstr>PowerPoint Presentation</vt:lpstr>
      <vt:lpstr>Better</vt:lpstr>
      <vt:lpstr>PowerPoint Presentation</vt:lpstr>
      <vt:lpstr>PowerPoint Presentation</vt:lpstr>
      <vt:lpstr>Local Motors</vt:lpstr>
      <vt:lpstr>PowerPoint Presentation</vt:lpstr>
      <vt:lpstr>PowerPoint Presentation</vt:lpstr>
      <vt:lpstr>PowerPoint Presentation</vt:lpstr>
      <vt:lpstr>Failing</vt:lpstr>
      <vt:lpstr>Pitfalls</vt:lpstr>
      <vt:lpstr>PowerPoint Presentation</vt:lpstr>
      <vt:lpstr>DevOps Stacks Tools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Phase 1. Code; Phase 2….; Phase 3. DevOps!!!!</dc:title>
  <dc:creator>Tommy neubauer</dc:creator>
  <cp:lastModifiedBy>Tommy neubauer</cp:lastModifiedBy>
  <cp:revision>105</cp:revision>
  <dcterms:created xsi:type="dcterms:W3CDTF">2018-02-25T14:01:59Z</dcterms:created>
  <dcterms:modified xsi:type="dcterms:W3CDTF">2018-04-19T01:18:55Z</dcterms:modified>
</cp:coreProperties>
</file>